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Arial Unicode" panose="020B0604020202020204" charset="-128"/>
      <p:regular r:id="rId51"/>
    </p:embeddedFont>
    <p:embeddedFont>
      <p:font typeface="Arial Unicode Bold" panose="020B0604020202020204" charset="-128"/>
      <p:regular r:id="rId52"/>
    </p:embeddedFont>
    <p:embeddedFont>
      <p:font typeface="Arimo" panose="020B0604020202020204" charset="0"/>
      <p:regular r:id="rId53"/>
    </p:embeddedFont>
    <p:embeddedFont>
      <p:font typeface="Arimo Bold" panose="020B0604020202020204" charset="0"/>
      <p:regular r:id="rId54"/>
    </p:embeddedFont>
    <p:embeddedFont>
      <p:font typeface="Cooper Hewitt" panose="020B0604020202020204" charset="0"/>
      <p:regular r:id="rId55"/>
    </p:embeddedFont>
    <p:embeddedFont>
      <p:font typeface="Cooper Hewitt Bold" panose="020B0604020202020204" charset="0"/>
      <p:regular r:id="rId56"/>
    </p:embeddedFont>
    <p:embeddedFont>
      <p:font typeface="DM Sans" pitchFamily="2" charset="0"/>
      <p:regular r:id="rId57"/>
    </p:embeddedFont>
    <p:embeddedFont>
      <p:font typeface="DM Sans Bold"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5" Type="http://schemas.openxmlformats.org/officeDocument/2006/relationships/image" Target="../media/image43.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1.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5" Type="http://schemas.openxmlformats.org/officeDocument/2006/relationships/image" Target="../media/image47.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1.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50.png"/><Relationship Id="rId2" Type="http://schemas.openxmlformats.org/officeDocument/2006/relationships/image" Target="../media/image1.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5" Type="http://schemas.openxmlformats.org/officeDocument/2006/relationships/image" Target="../media/image53.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9.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2.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2.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4.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6.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8.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4.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sv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9.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96.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9.png"/></Relationships>
</file>

<file path=ppt/slides/_rels/slide4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38.svg"/></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2.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svg"/><Relationship Id="rId7" Type="http://schemas.openxmlformats.org/officeDocument/2006/relationships/image" Target="../media/image3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703837" y="-42476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18332" y="2731879"/>
            <a:ext cx="3701593" cy="4723610"/>
          </a:xfrm>
          <a:custGeom>
            <a:avLst/>
            <a:gdLst/>
            <a:ahLst/>
            <a:cxnLst/>
            <a:rect l="l" t="t" r="r" b="b"/>
            <a:pathLst>
              <a:path w="3701593" h="4723610">
                <a:moveTo>
                  <a:pt x="0" y="0"/>
                </a:moveTo>
                <a:lnTo>
                  <a:pt x="3701593" y="0"/>
                </a:lnTo>
                <a:lnTo>
                  <a:pt x="3701593" y="4723610"/>
                </a:lnTo>
                <a:lnTo>
                  <a:pt x="0" y="472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456031" y="5686468"/>
            <a:ext cx="3718302" cy="2393234"/>
          </a:xfrm>
          <a:custGeom>
            <a:avLst/>
            <a:gdLst/>
            <a:ahLst/>
            <a:cxnLst/>
            <a:rect l="l" t="t" r="r" b="b"/>
            <a:pathLst>
              <a:path w="3718302" h="2393234">
                <a:moveTo>
                  <a:pt x="0" y="0"/>
                </a:moveTo>
                <a:lnTo>
                  <a:pt x="3718301" y="0"/>
                </a:lnTo>
                <a:lnTo>
                  <a:pt x="3718301" y="2393234"/>
                </a:lnTo>
                <a:lnTo>
                  <a:pt x="0" y="23932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4377104" y="3974852"/>
            <a:ext cx="2882196" cy="3943304"/>
          </a:xfrm>
          <a:custGeom>
            <a:avLst/>
            <a:gdLst/>
            <a:ahLst/>
            <a:cxnLst/>
            <a:rect l="l" t="t" r="r" b="b"/>
            <a:pathLst>
              <a:path w="2882196" h="3943304">
                <a:moveTo>
                  <a:pt x="0" y="0"/>
                </a:moveTo>
                <a:lnTo>
                  <a:pt x="2882196" y="0"/>
                </a:lnTo>
                <a:lnTo>
                  <a:pt x="2882196" y="3943304"/>
                </a:lnTo>
                <a:lnTo>
                  <a:pt x="0" y="39433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829082" y="1733964"/>
            <a:ext cx="8875911" cy="5864224"/>
          </a:xfrm>
          <a:prstGeom prst="rect">
            <a:avLst/>
          </a:prstGeom>
        </p:spPr>
        <p:txBody>
          <a:bodyPr lIns="0" tIns="0" rIns="0" bIns="0" rtlCol="0" anchor="t">
            <a:spAutoFit/>
          </a:bodyPr>
          <a:lstStyle/>
          <a:p>
            <a:pPr algn="l">
              <a:lnSpc>
                <a:spcPts val="11200"/>
              </a:lnSpc>
            </a:pPr>
            <a:r>
              <a:rPr lang="en-US" sz="8000" b="1">
                <a:solidFill>
                  <a:srgbClr val="343434"/>
                </a:solidFill>
                <a:latin typeface="Cooper Hewitt Bold"/>
                <a:ea typeface="Cooper Hewitt Bold"/>
                <a:cs typeface="Cooper Hewitt Bold"/>
                <a:sym typeface="Cooper Hewitt Bold"/>
              </a:rPr>
              <a:t>XÂY DỰNG HỆ THỐNG LUYỆN THI TRỰC TUYẾN  </a:t>
            </a:r>
          </a:p>
          <a:p>
            <a:pPr algn="l">
              <a:lnSpc>
                <a:spcPts val="11200"/>
              </a:lnSpc>
            </a:pPr>
            <a:endParaRPr lang="en-US" sz="8000" b="1">
              <a:solidFill>
                <a:srgbClr val="343434"/>
              </a:solidFill>
              <a:latin typeface="Cooper Hewitt Bold"/>
              <a:ea typeface="Cooper Hewitt Bold"/>
              <a:cs typeface="Cooper Hewitt Bold"/>
              <a:sym typeface="Cooper Hewitt Bold"/>
            </a:endParaRPr>
          </a:p>
        </p:txBody>
      </p:sp>
      <p:sp>
        <p:nvSpPr>
          <p:cNvPr id="8" name="TextBox 8"/>
          <p:cNvSpPr txBox="1"/>
          <p:nvPr/>
        </p:nvSpPr>
        <p:spPr>
          <a:xfrm>
            <a:off x="829082" y="7293564"/>
            <a:ext cx="8626948" cy="1930400"/>
          </a:xfrm>
          <a:prstGeom prst="rect">
            <a:avLst/>
          </a:prstGeom>
        </p:spPr>
        <p:txBody>
          <a:bodyPr lIns="0" tIns="0" rIns="0" bIns="0" rtlCol="0" anchor="t">
            <a:spAutoFit/>
          </a:bodyPr>
          <a:lstStyle/>
          <a:p>
            <a:pPr algn="l">
              <a:lnSpc>
                <a:spcPts val="4899"/>
              </a:lnSpc>
            </a:pPr>
            <a:r>
              <a:rPr lang="en-US" sz="3499">
                <a:solidFill>
                  <a:srgbClr val="343434"/>
                </a:solidFill>
                <a:latin typeface="Cooper Hewitt"/>
                <a:ea typeface="Cooper Hewitt"/>
                <a:cs typeface="Cooper Hewitt"/>
                <a:sym typeface="Cooper Hewitt"/>
              </a:rPr>
              <a:t>HỌC PHẦN: THỰC HÀNH DỰ ÁN</a:t>
            </a:r>
          </a:p>
          <a:p>
            <a:pPr algn="l">
              <a:lnSpc>
                <a:spcPts val="4899"/>
              </a:lnSpc>
            </a:pPr>
            <a:r>
              <a:rPr lang="en-US" sz="3499">
                <a:solidFill>
                  <a:srgbClr val="343434"/>
                </a:solidFill>
                <a:latin typeface="Cooper Hewitt"/>
                <a:ea typeface="Cooper Hewitt"/>
                <a:cs typeface="Cooper Hewitt"/>
                <a:sym typeface="Cooper Hewitt"/>
              </a:rPr>
              <a:t>GIẢNG VIÊN: LÊ XUÂN HIỀN</a:t>
            </a:r>
          </a:p>
          <a:p>
            <a:pPr algn="l">
              <a:lnSpc>
                <a:spcPts val="4899"/>
              </a:lnSpc>
            </a:pPr>
            <a:endParaRPr lang="en-US" sz="3499">
              <a:solidFill>
                <a:srgbClr val="343434"/>
              </a:solidFill>
              <a:latin typeface="Cooper Hewitt"/>
              <a:ea typeface="Cooper Hewitt"/>
              <a:cs typeface="Cooper Hewitt"/>
              <a:sym typeface="Cooper Hewitt"/>
            </a:endParaRPr>
          </a:p>
        </p:txBody>
      </p:sp>
      <p:sp>
        <p:nvSpPr>
          <p:cNvPr id="9" name="TextBox 9"/>
          <p:cNvSpPr txBox="1"/>
          <p:nvPr/>
        </p:nvSpPr>
        <p:spPr>
          <a:xfrm>
            <a:off x="1806339" y="1139921"/>
            <a:ext cx="6257347" cy="441688"/>
          </a:xfrm>
          <a:prstGeom prst="rect">
            <a:avLst/>
          </a:prstGeom>
        </p:spPr>
        <p:txBody>
          <a:bodyPr lIns="0" tIns="0" rIns="0" bIns="0" rtlCol="0" anchor="t">
            <a:spAutoFit/>
          </a:bodyPr>
          <a:lstStyle/>
          <a:p>
            <a:pPr algn="l">
              <a:lnSpc>
                <a:spcPts val="3337"/>
              </a:lnSpc>
            </a:pPr>
            <a:r>
              <a:rPr lang="en-US" sz="3304" b="1" spc="-201">
                <a:solidFill>
                  <a:srgbClr val="343434"/>
                </a:solidFill>
                <a:latin typeface="DM Sans Bold"/>
                <a:ea typeface="DM Sans Bold"/>
                <a:cs typeface="DM Sans Bold"/>
                <a:sym typeface="DM Sans Bold"/>
              </a:rPr>
              <a:t>NGUYỄN MINH HẢI - 725105059</a:t>
            </a:r>
          </a:p>
        </p:txBody>
      </p:sp>
      <p:sp>
        <p:nvSpPr>
          <p:cNvPr id="10" name="TextBox 10"/>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1" name="TextBox 11"/>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2" name="TextBox 12"/>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3" name="TextBox 13"/>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405799"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877396" y="926178"/>
            <a:ext cx="11367977" cy="9223744"/>
          </a:xfrm>
          <a:custGeom>
            <a:avLst/>
            <a:gdLst/>
            <a:ahLst/>
            <a:cxnLst/>
            <a:rect l="l" t="t" r="r" b="b"/>
            <a:pathLst>
              <a:path w="11367977" h="9223744">
                <a:moveTo>
                  <a:pt x="0" y="0"/>
                </a:moveTo>
                <a:lnTo>
                  <a:pt x="11367976" y="0"/>
                </a:lnTo>
                <a:lnTo>
                  <a:pt x="11367976" y="9223744"/>
                </a:lnTo>
                <a:lnTo>
                  <a:pt x="0" y="9223744"/>
                </a:lnTo>
                <a:lnTo>
                  <a:pt x="0" y="0"/>
                </a:lnTo>
                <a:close/>
              </a:path>
            </a:pathLst>
          </a:custGeom>
          <a:blipFill>
            <a:blip r:embed="rId12"/>
            <a:stretch>
              <a:fillRect/>
            </a:stretch>
          </a:blipFill>
        </p:spPr>
      </p:sp>
      <p:sp>
        <p:nvSpPr>
          <p:cNvPr id="8" name="TextBox 8"/>
          <p:cNvSpPr txBox="1"/>
          <p:nvPr/>
        </p:nvSpPr>
        <p:spPr>
          <a:xfrm>
            <a:off x="40790" y="2657700"/>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4. BIỂU ĐỒ USECASE</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309320" y="4519930"/>
            <a:ext cx="5646930"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TỔNG QUAN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882909" y="6188871"/>
            <a:ext cx="2175992" cy="2346658"/>
          </a:xfrm>
          <a:custGeom>
            <a:avLst/>
            <a:gdLst/>
            <a:ahLst/>
            <a:cxnLst/>
            <a:rect l="l" t="t" r="r" b="b"/>
            <a:pathLst>
              <a:path w="2175992" h="2346658">
                <a:moveTo>
                  <a:pt x="0" y="0"/>
                </a:moveTo>
                <a:lnTo>
                  <a:pt x="2175992" y="0"/>
                </a:lnTo>
                <a:lnTo>
                  <a:pt x="2175992" y="2346659"/>
                </a:lnTo>
                <a:lnTo>
                  <a:pt x="0" y="234665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3260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714764" y="143362"/>
            <a:ext cx="4094321" cy="3102929"/>
          </a:xfrm>
          <a:custGeom>
            <a:avLst/>
            <a:gdLst/>
            <a:ahLst/>
            <a:cxnLst/>
            <a:rect l="l" t="t" r="r" b="b"/>
            <a:pathLst>
              <a:path w="4094321" h="3102929">
                <a:moveTo>
                  <a:pt x="0" y="0"/>
                </a:moveTo>
                <a:lnTo>
                  <a:pt x="4094321" y="0"/>
                </a:lnTo>
                <a:lnTo>
                  <a:pt x="4094321" y="3102929"/>
                </a:lnTo>
                <a:lnTo>
                  <a:pt x="0" y="3102929"/>
                </a:lnTo>
                <a:lnTo>
                  <a:pt x="0" y="0"/>
                </a:lnTo>
                <a:close/>
              </a:path>
            </a:pathLst>
          </a:custGeom>
          <a:blipFill>
            <a:blip r:embed="rId12"/>
            <a:stretch>
              <a:fillRect/>
            </a:stretch>
          </a:blipFill>
        </p:spPr>
      </p:sp>
      <p:sp>
        <p:nvSpPr>
          <p:cNvPr id="8" name="Freeform 8"/>
          <p:cNvSpPr/>
          <p:nvPr/>
        </p:nvSpPr>
        <p:spPr>
          <a:xfrm>
            <a:off x="8760136" y="284456"/>
            <a:ext cx="3849426" cy="2820741"/>
          </a:xfrm>
          <a:custGeom>
            <a:avLst/>
            <a:gdLst/>
            <a:ahLst/>
            <a:cxnLst/>
            <a:rect l="l" t="t" r="r" b="b"/>
            <a:pathLst>
              <a:path w="3849426" h="2820741">
                <a:moveTo>
                  <a:pt x="0" y="0"/>
                </a:moveTo>
                <a:lnTo>
                  <a:pt x="3849426" y="0"/>
                </a:lnTo>
                <a:lnTo>
                  <a:pt x="3849426" y="2820741"/>
                </a:lnTo>
                <a:lnTo>
                  <a:pt x="0" y="2820741"/>
                </a:lnTo>
                <a:lnTo>
                  <a:pt x="0" y="0"/>
                </a:lnTo>
                <a:close/>
              </a:path>
            </a:pathLst>
          </a:custGeom>
          <a:blipFill>
            <a:blip r:embed="rId13"/>
            <a:stretch>
              <a:fillRect b="-5136"/>
            </a:stretch>
          </a:blipFill>
        </p:spPr>
      </p:sp>
      <p:sp>
        <p:nvSpPr>
          <p:cNvPr id="9" name="Freeform 9"/>
          <p:cNvSpPr/>
          <p:nvPr/>
        </p:nvSpPr>
        <p:spPr>
          <a:xfrm>
            <a:off x="3148701" y="3953968"/>
            <a:ext cx="5375481" cy="4728541"/>
          </a:xfrm>
          <a:custGeom>
            <a:avLst/>
            <a:gdLst/>
            <a:ahLst/>
            <a:cxnLst/>
            <a:rect l="l" t="t" r="r" b="b"/>
            <a:pathLst>
              <a:path w="5375481" h="4728541">
                <a:moveTo>
                  <a:pt x="0" y="0"/>
                </a:moveTo>
                <a:lnTo>
                  <a:pt x="5375481" y="0"/>
                </a:lnTo>
                <a:lnTo>
                  <a:pt x="5375481" y="4728540"/>
                </a:lnTo>
                <a:lnTo>
                  <a:pt x="0" y="4728540"/>
                </a:lnTo>
                <a:lnTo>
                  <a:pt x="0" y="0"/>
                </a:lnTo>
                <a:close/>
              </a:path>
            </a:pathLst>
          </a:custGeom>
          <a:blipFill>
            <a:blip r:embed="rId14"/>
            <a:stretch>
              <a:fillRect/>
            </a:stretch>
          </a:blipFill>
        </p:spPr>
      </p:sp>
      <p:sp>
        <p:nvSpPr>
          <p:cNvPr id="10" name="Freeform 10"/>
          <p:cNvSpPr/>
          <p:nvPr/>
        </p:nvSpPr>
        <p:spPr>
          <a:xfrm>
            <a:off x="8921110" y="3751031"/>
            <a:ext cx="6404443" cy="5507269"/>
          </a:xfrm>
          <a:custGeom>
            <a:avLst/>
            <a:gdLst/>
            <a:ahLst/>
            <a:cxnLst/>
            <a:rect l="l" t="t" r="r" b="b"/>
            <a:pathLst>
              <a:path w="6404443" h="5507269">
                <a:moveTo>
                  <a:pt x="0" y="0"/>
                </a:moveTo>
                <a:lnTo>
                  <a:pt x="6404443" y="0"/>
                </a:lnTo>
                <a:lnTo>
                  <a:pt x="6404443" y="5507269"/>
                </a:lnTo>
                <a:lnTo>
                  <a:pt x="0" y="5507269"/>
                </a:lnTo>
                <a:lnTo>
                  <a:pt x="0" y="0"/>
                </a:lnTo>
                <a:close/>
              </a:path>
            </a:pathLst>
          </a:custGeom>
          <a:blipFill>
            <a:blip r:embed="rId15"/>
            <a:stretch>
              <a:fillRect/>
            </a:stretch>
          </a:blipFill>
        </p:spPr>
      </p:sp>
      <p:sp>
        <p:nvSpPr>
          <p:cNvPr id="11" name="TextBox 11"/>
          <p:cNvSpPr txBox="1"/>
          <p:nvPr/>
        </p:nvSpPr>
        <p:spPr>
          <a:xfrm>
            <a:off x="40790" y="252609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4. BIỂU ĐỒ USECASE</a:t>
            </a: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3" name="TextBox 13"/>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ADMIN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636334" y="200580"/>
            <a:ext cx="4815146" cy="3741136"/>
          </a:xfrm>
          <a:custGeom>
            <a:avLst/>
            <a:gdLst/>
            <a:ahLst/>
            <a:cxnLst/>
            <a:rect l="l" t="t" r="r" b="b"/>
            <a:pathLst>
              <a:path w="4815146" h="3741136">
                <a:moveTo>
                  <a:pt x="0" y="0"/>
                </a:moveTo>
                <a:lnTo>
                  <a:pt x="4815146" y="0"/>
                </a:lnTo>
                <a:lnTo>
                  <a:pt x="4815146" y="3741136"/>
                </a:lnTo>
                <a:lnTo>
                  <a:pt x="0" y="3741136"/>
                </a:lnTo>
                <a:lnTo>
                  <a:pt x="0" y="0"/>
                </a:lnTo>
                <a:close/>
              </a:path>
            </a:pathLst>
          </a:custGeom>
          <a:blipFill>
            <a:blip r:embed="rId12"/>
            <a:stretch>
              <a:fillRect/>
            </a:stretch>
          </a:blipFill>
        </p:spPr>
      </p:sp>
      <p:sp>
        <p:nvSpPr>
          <p:cNvPr id="8" name="Freeform 8"/>
          <p:cNvSpPr/>
          <p:nvPr/>
        </p:nvSpPr>
        <p:spPr>
          <a:xfrm>
            <a:off x="8937255" y="383833"/>
            <a:ext cx="4020838" cy="3374632"/>
          </a:xfrm>
          <a:custGeom>
            <a:avLst/>
            <a:gdLst/>
            <a:ahLst/>
            <a:cxnLst/>
            <a:rect l="l" t="t" r="r" b="b"/>
            <a:pathLst>
              <a:path w="4020838" h="3374632">
                <a:moveTo>
                  <a:pt x="0" y="0"/>
                </a:moveTo>
                <a:lnTo>
                  <a:pt x="4020838" y="0"/>
                </a:lnTo>
                <a:lnTo>
                  <a:pt x="4020838" y="3374631"/>
                </a:lnTo>
                <a:lnTo>
                  <a:pt x="0" y="3374631"/>
                </a:lnTo>
                <a:lnTo>
                  <a:pt x="0" y="0"/>
                </a:lnTo>
                <a:close/>
              </a:path>
            </a:pathLst>
          </a:custGeom>
          <a:blipFill>
            <a:blip r:embed="rId13"/>
            <a:stretch>
              <a:fillRect/>
            </a:stretch>
          </a:blipFill>
        </p:spPr>
      </p:sp>
      <p:sp>
        <p:nvSpPr>
          <p:cNvPr id="9" name="Freeform 9"/>
          <p:cNvSpPr/>
          <p:nvPr/>
        </p:nvSpPr>
        <p:spPr>
          <a:xfrm>
            <a:off x="13443868" y="402880"/>
            <a:ext cx="4271051" cy="3570879"/>
          </a:xfrm>
          <a:custGeom>
            <a:avLst/>
            <a:gdLst/>
            <a:ahLst/>
            <a:cxnLst/>
            <a:rect l="l" t="t" r="r" b="b"/>
            <a:pathLst>
              <a:path w="4271051" h="3570879">
                <a:moveTo>
                  <a:pt x="0" y="0"/>
                </a:moveTo>
                <a:lnTo>
                  <a:pt x="4271051" y="0"/>
                </a:lnTo>
                <a:lnTo>
                  <a:pt x="4271051" y="3570879"/>
                </a:lnTo>
                <a:lnTo>
                  <a:pt x="0" y="3570879"/>
                </a:lnTo>
                <a:lnTo>
                  <a:pt x="0" y="0"/>
                </a:lnTo>
                <a:close/>
              </a:path>
            </a:pathLst>
          </a:custGeom>
          <a:blipFill>
            <a:blip r:embed="rId14"/>
            <a:stretch>
              <a:fillRect/>
            </a:stretch>
          </a:blipFill>
        </p:spPr>
      </p:sp>
      <p:sp>
        <p:nvSpPr>
          <p:cNvPr id="10" name="Freeform 10"/>
          <p:cNvSpPr/>
          <p:nvPr/>
        </p:nvSpPr>
        <p:spPr>
          <a:xfrm>
            <a:off x="1112609" y="5372100"/>
            <a:ext cx="5098270" cy="4598895"/>
          </a:xfrm>
          <a:custGeom>
            <a:avLst/>
            <a:gdLst/>
            <a:ahLst/>
            <a:cxnLst/>
            <a:rect l="l" t="t" r="r" b="b"/>
            <a:pathLst>
              <a:path w="5098270" h="4598895">
                <a:moveTo>
                  <a:pt x="0" y="0"/>
                </a:moveTo>
                <a:lnTo>
                  <a:pt x="5098270" y="0"/>
                </a:lnTo>
                <a:lnTo>
                  <a:pt x="5098270" y="4598895"/>
                </a:lnTo>
                <a:lnTo>
                  <a:pt x="0" y="4598895"/>
                </a:lnTo>
                <a:lnTo>
                  <a:pt x="0" y="0"/>
                </a:lnTo>
                <a:close/>
              </a:path>
            </a:pathLst>
          </a:custGeom>
          <a:blipFill>
            <a:blip r:embed="rId15"/>
            <a:stretch>
              <a:fillRect/>
            </a:stretch>
          </a:blipFill>
        </p:spPr>
      </p:sp>
      <p:sp>
        <p:nvSpPr>
          <p:cNvPr id="11" name="Freeform 11"/>
          <p:cNvSpPr/>
          <p:nvPr/>
        </p:nvSpPr>
        <p:spPr>
          <a:xfrm>
            <a:off x="7067982" y="5662753"/>
            <a:ext cx="4884746" cy="4240847"/>
          </a:xfrm>
          <a:custGeom>
            <a:avLst/>
            <a:gdLst/>
            <a:ahLst/>
            <a:cxnLst/>
            <a:rect l="l" t="t" r="r" b="b"/>
            <a:pathLst>
              <a:path w="4884746" h="4240847">
                <a:moveTo>
                  <a:pt x="0" y="0"/>
                </a:moveTo>
                <a:lnTo>
                  <a:pt x="4884745" y="0"/>
                </a:lnTo>
                <a:lnTo>
                  <a:pt x="4884745" y="4240848"/>
                </a:lnTo>
                <a:lnTo>
                  <a:pt x="0" y="4240848"/>
                </a:lnTo>
                <a:lnTo>
                  <a:pt x="0" y="0"/>
                </a:lnTo>
                <a:close/>
              </a:path>
            </a:pathLst>
          </a:custGeom>
          <a:blipFill>
            <a:blip r:embed="rId16"/>
            <a:stretch>
              <a:fillRect/>
            </a:stretch>
          </a:blipFill>
        </p:spPr>
      </p:sp>
      <p:sp>
        <p:nvSpPr>
          <p:cNvPr id="12" name="Freeform 12"/>
          <p:cNvSpPr/>
          <p:nvPr/>
        </p:nvSpPr>
        <p:spPr>
          <a:xfrm>
            <a:off x="12367858" y="5713550"/>
            <a:ext cx="5203773" cy="4190051"/>
          </a:xfrm>
          <a:custGeom>
            <a:avLst/>
            <a:gdLst/>
            <a:ahLst/>
            <a:cxnLst/>
            <a:rect l="l" t="t" r="r" b="b"/>
            <a:pathLst>
              <a:path w="5203773" h="4190051">
                <a:moveTo>
                  <a:pt x="0" y="0"/>
                </a:moveTo>
                <a:lnTo>
                  <a:pt x="5203773" y="0"/>
                </a:lnTo>
                <a:lnTo>
                  <a:pt x="5203773" y="4190051"/>
                </a:lnTo>
                <a:lnTo>
                  <a:pt x="0" y="4190051"/>
                </a:lnTo>
                <a:lnTo>
                  <a:pt x="0" y="0"/>
                </a:lnTo>
                <a:close/>
              </a:path>
            </a:pathLst>
          </a:custGeom>
          <a:blipFill>
            <a:blip r:embed="rId17"/>
            <a:stretch>
              <a:fillRect/>
            </a:stretch>
          </a:blipFill>
        </p:spPr>
      </p:sp>
      <p:sp>
        <p:nvSpPr>
          <p:cNvPr id="13" name="TextBox 13"/>
          <p:cNvSpPr txBox="1"/>
          <p:nvPr/>
        </p:nvSpPr>
        <p:spPr>
          <a:xfrm>
            <a:off x="309320" y="2548030"/>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4. BIỂU ĐỒ USECASE</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5" name="TextBox 15"/>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GIÁO VIÊN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636334" y="143362"/>
            <a:ext cx="5255070" cy="3655019"/>
          </a:xfrm>
          <a:custGeom>
            <a:avLst/>
            <a:gdLst/>
            <a:ahLst/>
            <a:cxnLst/>
            <a:rect l="l" t="t" r="r" b="b"/>
            <a:pathLst>
              <a:path w="5255070" h="3655019">
                <a:moveTo>
                  <a:pt x="0" y="0"/>
                </a:moveTo>
                <a:lnTo>
                  <a:pt x="5255070" y="0"/>
                </a:lnTo>
                <a:lnTo>
                  <a:pt x="5255070" y="3655019"/>
                </a:lnTo>
                <a:lnTo>
                  <a:pt x="0" y="3655019"/>
                </a:lnTo>
                <a:lnTo>
                  <a:pt x="0" y="0"/>
                </a:lnTo>
                <a:close/>
              </a:path>
            </a:pathLst>
          </a:custGeom>
          <a:blipFill>
            <a:blip r:embed="rId12"/>
            <a:stretch>
              <a:fillRect/>
            </a:stretch>
          </a:blipFill>
        </p:spPr>
      </p:sp>
      <p:sp>
        <p:nvSpPr>
          <p:cNvPr id="8" name="Freeform 8"/>
          <p:cNvSpPr/>
          <p:nvPr/>
        </p:nvSpPr>
        <p:spPr>
          <a:xfrm>
            <a:off x="9246007" y="199377"/>
            <a:ext cx="4658800" cy="3542989"/>
          </a:xfrm>
          <a:custGeom>
            <a:avLst/>
            <a:gdLst/>
            <a:ahLst/>
            <a:cxnLst/>
            <a:rect l="l" t="t" r="r" b="b"/>
            <a:pathLst>
              <a:path w="4658800" h="3542989">
                <a:moveTo>
                  <a:pt x="0" y="0"/>
                </a:moveTo>
                <a:lnTo>
                  <a:pt x="4658800" y="0"/>
                </a:lnTo>
                <a:lnTo>
                  <a:pt x="4658800" y="3542989"/>
                </a:lnTo>
                <a:lnTo>
                  <a:pt x="0" y="3542989"/>
                </a:lnTo>
                <a:lnTo>
                  <a:pt x="0" y="0"/>
                </a:lnTo>
                <a:close/>
              </a:path>
            </a:pathLst>
          </a:custGeom>
          <a:blipFill>
            <a:blip r:embed="rId13"/>
            <a:stretch>
              <a:fillRect/>
            </a:stretch>
          </a:blipFill>
        </p:spPr>
      </p:sp>
      <p:sp>
        <p:nvSpPr>
          <p:cNvPr id="9" name="Freeform 9"/>
          <p:cNvSpPr/>
          <p:nvPr/>
        </p:nvSpPr>
        <p:spPr>
          <a:xfrm>
            <a:off x="13938344" y="2653451"/>
            <a:ext cx="4120281" cy="3542989"/>
          </a:xfrm>
          <a:custGeom>
            <a:avLst/>
            <a:gdLst/>
            <a:ahLst/>
            <a:cxnLst/>
            <a:rect l="l" t="t" r="r" b="b"/>
            <a:pathLst>
              <a:path w="4120281" h="3542989">
                <a:moveTo>
                  <a:pt x="0" y="0"/>
                </a:moveTo>
                <a:lnTo>
                  <a:pt x="4120280" y="0"/>
                </a:lnTo>
                <a:lnTo>
                  <a:pt x="4120280" y="3542989"/>
                </a:lnTo>
                <a:lnTo>
                  <a:pt x="0" y="3542989"/>
                </a:lnTo>
                <a:lnTo>
                  <a:pt x="0" y="0"/>
                </a:lnTo>
                <a:close/>
              </a:path>
            </a:pathLst>
          </a:custGeom>
          <a:blipFill>
            <a:blip r:embed="rId14"/>
            <a:stretch>
              <a:fillRect/>
            </a:stretch>
          </a:blipFill>
        </p:spPr>
      </p:sp>
      <p:sp>
        <p:nvSpPr>
          <p:cNvPr id="10" name="Freeform 10"/>
          <p:cNvSpPr/>
          <p:nvPr/>
        </p:nvSpPr>
        <p:spPr>
          <a:xfrm>
            <a:off x="2649899" y="5097842"/>
            <a:ext cx="4891810" cy="3931858"/>
          </a:xfrm>
          <a:custGeom>
            <a:avLst/>
            <a:gdLst/>
            <a:ahLst/>
            <a:cxnLst/>
            <a:rect l="l" t="t" r="r" b="b"/>
            <a:pathLst>
              <a:path w="4891810" h="3931858">
                <a:moveTo>
                  <a:pt x="0" y="0"/>
                </a:moveTo>
                <a:lnTo>
                  <a:pt x="4891811" y="0"/>
                </a:lnTo>
                <a:lnTo>
                  <a:pt x="4891811" y="3931858"/>
                </a:lnTo>
                <a:lnTo>
                  <a:pt x="0" y="3931858"/>
                </a:lnTo>
                <a:lnTo>
                  <a:pt x="0" y="0"/>
                </a:lnTo>
                <a:close/>
              </a:path>
            </a:pathLst>
          </a:custGeom>
          <a:blipFill>
            <a:blip r:embed="rId15"/>
            <a:stretch>
              <a:fillRect/>
            </a:stretch>
          </a:blipFill>
        </p:spPr>
      </p:sp>
      <p:sp>
        <p:nvSpPr>
          <p:cNvPr id="11" name="Freeform 11"/>
          <p:cNvSpPr/>
          <p:nvPr/>
        </p:nvSpPr>
        <p:spPr>
          <a:xfrm>
            <a:off x="8542803" y="5097842"/>
            <a:ext cx="4941187" cy="4316215"/>
          </a:xfrm>
          <a:custGeom>
            <a:avLst/>
            <a:gdLst/>
            <a:ahLst/>
            <a:cxnLst/>
            <a:rect l="l" t="t" r="r" b="b"/>
            <a:pathLst>
              <a:path w="4941187" h="4316215">
                <a:moveTo>
                  <a:pt x="0" y="0"/>
                </a:moveTo>
                <a:lnTo>
                  <a:pt x="4941188" y="0"/>
                </a:lnTo>
                <a:lnTo>
                  <a:pt x="4941188" y="4316215"/>
                </a:lnTo>
                <a:lnTo>
                  <a:pt x="0" y="4316215"/>
                </a:lnTo>
                <a:lnTo>
                  <a:pt x="0" y="0"/>
                </a:lnTo>
                <a:close/>
              </a:path>
            </a:pathLst>
          </a:custGeom>
          <a:blipFill>
            <a:blip r:embed="rId16"/>
            <a:stretch>
              <a:fillRect/>
            </a:stretch>
          </a:blipFill>
        </p:spPr>
      </p:sp>
      <p:sp>
        <p:nvSpPr>
          <p:cNvPr id="12" name="TextBox 12"/>
          <p:cNvSpPr txBox="1"/>
          <p:nvPr/>
        </p:nvSpPr>
        <p:spPr>
          <a:xfrm>
            <a:off x="309320" y="2548030"/>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4. BIỂU ĐỒ USECASE</a:t>
            </a:r>
          </a:p>
        </p:txBody>
      </p:sp>
      <p:sp>
        <p:nvSpPr>
          <p:cNvPr id="13" name="TextBox 13"/>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4" name="TextBox 14"/>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HỌC SINH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4860072" y="318831"/>
            <a:ext cx="7096270" cy="9509239"/>
          </a:xfrm>
          <a:custGeom>
            <a:avLst/>
            <a:gdLst/>
            <a:ahLst/>
            <a:cxnLst/>
            <a:rect l="l" t="t" r="r" b="b"/>
            <a:pathLst>
              <a:path w="7096270" h="9509239">
                <a:moveTo>
                  <a:pt x="0" y="0"/>
                </a:moveTo>
                <a:lnTo>
                  <a:pt x="7096270" y="0"/>
                </a:lnTo>
                <a:lnTo>
                  <a:pt x="7096270" y="9509239"/>
                </a:lnTo>
                <a:lnTo>
                  <a:pt x="0" y="9509239"/>
                </a:lnTo>
                <a:lnTo>
                  <a:pt x="0" y="0"/>
                </a:lnTo>
                <a:close/>
              </a:path>
            </a:pathLst>
          </a:custGeom>
          <a:blipFill>
            <a:blip r:embed="rId12"/>
            <a:stretch>
              <a:fillRect l="-7" r="-7"/>
            </a:stretch>
          </a:blipFill>
        </p:spPr>
      </p:sp>
      <p:sp>
        <p:nvSpPr>
          <p:cNvPr id="8" name="TextBox 8"/>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309320" y="4519930"/>
            <a:ext cx="2839382" cy="1185545"/>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ĐĂNG KÝ TÀI KHOẢN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907475" y="151635"/>
            <a:ext cx="12010502" cy="9983730"/>
          </a:xfrm>
          <a:custGeom>
            <a:avLst/>
            <a:gdLst/>
            <a:ahLst/>
            <a:cxnLst/>
            <a:rect l="l" t="t" r="r" b="b"/>
            <a:pathLst>
              <a:path w="12010502" h="9983730">
                <a:moveTo>
                  <a:pt x="0" y="0"/>
                </a:moveTo>
                <a:lnTo>
                  <a:pt x="12010502" y="0"/>
                </a:lnTo>
                <a:lnTo>
                  <a:pt x="12010502" y="9983730"/>
                </a:lnTo>
                <a:lnTo>
                  <a:pt x="0" y="9983730"/>
                </a:lnTo>
                <a:lnTo>
                  <a:pt x="0" y="0"/>
                </a:lnTo>
                <a:close/>
              </a:path>
            </a:pathLst>
          </a:custGeom>
          <a:blipFill>
            <a:blip r:embed="rId12"/>
            <a:stretch>
              <a:fillRect/>
            </a:stretch>
          </a:blipFill>
        </p:spPr>
      </p:sp>
      <p:sp>
        <p:nvSpPr>
          <p:cNvPr id="8" name="TextBox 8"/>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ĐĂNG NHẬP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493459" y="0"/>
            <a:ext cx="6620880" cy="14346765"/>
          </a:xfrm>
          <a:custGeom>
            <a:avLst/>
            <a:gdLst/>
            <a:ahLst/>
            <a:cxnLst/>
            <a:rect l="l" t="t" r="r" b="b"/>
            <a:pathLst>
              <a:path w="6620880" h="14346765">
                <a:moveTo>
                  <a:pt x="0" y="0"/>
                </a:moveTo>
                <a:lnTo>
                  <a:pt x="6620880" y="0"/>
                </a:lnTo>
                <a:lnTo>
                  <a:pt x="6620880" y="14346765"/>
                </a:lnTo>
                <a:lnTo>
                  <a:pt x="0" y="14346765"/>
                </a:lnTo>
                <a:lnTo>
                  <a:pt x="0" y="0"/>
                </a:lnTo>
                <a:close/>
              </a:path>
            </a:pathLst>
          </a:custGeom>
          <a:blipFill>
            <a:blip r:embed="rId12"/>
            <a:stretch>
              <a:fillRect l="-1056" t="-640" b="-36526"/>
            </a:stretch>
          </a:blipFill>
        </p:spPr>
      </p:sp>
      <p:sp>
        <p:nvSpPr>
          <p:cNvPr id="8" name="Freeform 8"/>
          <p:cNvSpPr/>
          <p:nvPr/>
        </p:nvSpPr>
        <p:spPr>
          <a:xfrm>
            <a:off x="10341329" y="2071148"/>
            <a:ext cx="7483004" cy="6464503"/>
          </a:xfrm>
          <a:custGeom>
            <a:avLst/>
            <a:gdLst/>
            <a:ahLst/>
            <a:cxnLst/>
            <a:rect l="l" t="t" r="r" b="b"/>
            <a:pathLst>
              <a:path w="7483004" h="6464503">
                <a:moveTo>
                  <a:pt x="0" y="0"/>
                </a:moveTo>
                <a:lnTo>
                  <a:pt x="7483003" y="0"/>
                </a:lnTo>
                <a:lnTo>
                  <a:pt x="7483003" y="6464503"/>
                </a:lnTo>
                <a:lnTo>
                  <a:pt x="0" y="6464503"/>
                </a:lnTo>
                <a:lnTo>
                  <a:pt x="0" y="0"/>
                </a:lnTo>
                <a:close/>
              </a:path>
            </a:pathLst>
          </a:custGeom>
          <a:blipFill>
            <a:blip r:embed="rId12"/>
            <a:stretch>
              <a:fillRect l="-2538" t="-257743" r="-2538"/>
            </a:stretch>
          </a:blipFill>
        </p:spPr>
      </p:sp>
      <p:sp>
        <p:nvSpPr>
          <p:cNvPr id="9" name="TextBox 9"/>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309320" y="4519930"/>
            <a:ext cx="2839382" cy="1185545"/>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QUÊN MẬT KHẨU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921132" y="268319"/>
            <a:ext cx="8006853" cy="5156609"/>
          </a:xfrm>
          <a:custGeom>
            <a:avLst/>
            <a:gdLst/>
            <a:ahLst/>
            <a:cxnLst/>
            <a:rect l="l" t="t" r="r" b="b"/>
            <a:pathLst>
              <a:path w="8006853" h="5156609">
                <a:moveTo>
                  <a:pt x="0" y="0"/>
                </a:moveTo>
                <a:lnTo>
                  <a:pt x="8006853" y="0"/>
                </a:lnTo>
                <a:lnTo>
                  <a:pt x="8006853" y="5156609"/>
                </a:lnTo>
                <a:lnTo>
                  <a:pt x="0" y="5156609"/>
                </a:lnTo>
                <a:lnTo>
                  <a:pt x="0" y="0"/>
                </a:lnTo>
                <a:close/>
              </a:path>
            </a:pathLst>
          </a:custGeom>
          <a:blipFill>
            <a:blip r:embed="rId12"/>
            <a:stretch>
              <a:fillRect b="-4192"/>
            </a:stretch>
          </a:blipFill>
        </p:spPr>
      </p:sp>
      <p:sp>
        <p:nvSpPr>
          <p:cNvPr id="8" name="Freeform 8"/>
          <p:cNvSpPr/>
          <p:nvPr/>
        </p:nvSpPr>
        <p:spPr>
          <a:xfrm>
            <a:off x="10927985" y="524824"/>
            <a:ext cx="6552976" cy="6897869"/>
          </a:xfrm>
          <a:custGeom>
            <a:avLst/>
            <a:gdLst/>
            <a:ahLst/>
            <a:cxnLst/>
            <a:rect l="l" t="t" r="r" b="b"/>
            <a:pathLst>
              <a:path w="6552976" h="6897869">
                <a:moveTo>
                  <a:pt x="0" y="0"/>
                </a:moveTo>
                <a:lnTo>
                  <a:pt x="6552976" y="0"/>
                </a:lnTo>
                <a:lnTo>
                  <a:pt x="6552976" y="6897870"/>
                </a:lnTo>
                <a:lnTo>
                  <a:pt x="0" y="6897870"/>
                </a:lnTo>
                <a:lnTo>
                  <a:pt x="0" y="0"/>
                </a:lnTo>
                <a:close/>
              </a:path>
            </a:pathLst>
          </a:custGeom>
          <a:blipFill>
            <a:blip r:embed="rId13"/>
            <a:stretch>
              <a:fillRect/>
            </a:stretch>
          </a:blipFill>
        </p:spPr>
      </p:sp>
      <p:sp>
        <p:nvSpPr>
          <p:cNvPr id="9" name="Freeform 9"/>
          <p:cNvSpPr/>
          <p:nvPr/>
        </p:nvSpPr>
        <p:spPr>
          <a:xfrm>
            <a:off x="3008073" y="5569817"/>
            <a:ext cx="7832971" cy="4614416"/>
          </a:xfrm>
          <a:custGeom>
            <a:avLst/>
            <a:gdLst/>
            <a:ahLst/>
            <a:cxnLst/>
            <a:rect l="l" t="t" r="r" b="b"/>
            <a:pathLst>
              <a:path w="7832971" h="4614416">
                <a:moveTo>
                  <a:pt x="0" y="0"/>
                </a:moveTo>
                <a:lnTo>
                  <a:pt x="7832971" y="0"/>
                </a:lnTo>
                <a:lnTo>
                  <a:pt x="7832971" y="4614415"/>
                </a:lnTo>
                <a:lnTo>
                  <a:pt x="0" y="4614415"/>
                </a:lnTo>
                <a:lnTo>
                  <a:pt x="0" y="0"/>
                </a:lnTo>
                <a:close/>
              </a:path>
            </a:pathLst>
          </a:custGeom>
          <a:blipFill>
            <a:blip r:embed="rId14"/>
            <a:stretch>
              <a:fillRect/>
            </a:stretch>
          </a:blipFill>
        </p:spPr>
      </p:sp>
      <p:sp>
        <p:nvSpPr>
          <p:cNvPr id="10" name="TextBox 10"/>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1" name="TextBox 11"/>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2" name="TextBox 12"/>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LÀM BÀI THI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806339" y="1010561"/>
            <a:ext cx="6527085" cy="8133439"/>
          </a:xfrm>
          <a:custGeom>
            <a:avLst/>
            <a:gdLst/>
            <a:ahLst/>
            <a:cxnLst/>
            <a:rect l="l" t="t" r="r" b="b"/>
            <a:pathLst>
              <a:path w="6527085" h="8133439">
                <a:moveTo>
                  <a:pt x="0" y="0"/>
                </a:moveTo>
                <a:lnTo>
                  <a:pt x="6527085" y="0"/>
                </a:lnTo>
                <a:lnTo>
                  <a:pt x="6527085" y="8133439"/>
                </a:lnTo>
                <a:lnTo>
                  <a:pt x="0" y="8133439"/>
                </a:lnTo>
                <a:lnTo>
                  <a:pt x="0" y="0"/>
                </a:lnTo>
                <a:close/>
              </a:path>
            </a:pathLst>
          </a:custGeom>
          <a:blipFill>
            <a:blip r:embed="rId12"/>
            <a:stretch>
              <a:fillRect/>
            </a:stretch>
          </a:blipFill>
        </p:spPr>
      </p:sp>
      <p:sp>
        <p:nvSpPr>
          <p:cNvPr id="8" name="Freeform 8"/>
          <p:cNvSpPr/>
          <p:nvPr/>
        </p:nvSpPr>
        <p:spPr>
          <a:xfrm>
            <a:off x="8183136" y="1055267"/>
            <a:ext cx="5181595" cy="9070626"/>
          </a:xfrm>
          <a:custGeom>
            <a:avLst/>
            <a:gdLst/>
            <a:ahLst/>
            <a:cxnLst/>
            <a:rect l="l" t="t" r="r" b="b"/>
            <a:pathLst>
              <a:path w="5181595" h="9070626">
                <a:moveTo>
                  <a:pt x="0" y="0"/>
                </a:moveTo>
                <a:lnTo>
                  <a:pt x="5181595" y="0"/>
                </a:lnTo>
                <a:lnTo>
                  <a:pt x="5181595" y="9070626"/>
                </a:lnTo>
                <a:lnTo>
                  <a:pt x="0" y="9070626"/>
                </a:lnTo>
                <a:lnTo>
                  <a:pt x="0" y="0"/>
                </a:lnTo>
                <a:close/>
              </a:path>
            </a:pathLst>
          </a:custGeom>
          <a:blipFill>
            <a:blip r:embed="rId13"/>
            <a:stretch>
              <a:fillRect/>
            </a:stretch>
          </a:blipFill>
        </p:spPr>
      </p:sp>
      <p:sp>
        <p:nvSpPr>
          <p:cNvPr id="9" name="Freeform 9"/>
          <p:cNvSpPr/>
          <p:nvPr/>
        </p:nvSpPr>
        <p:spPr>
          <a:xfrm>
            <a:off x="12169484" y="4662805"/>
            <a:ext cx="6118516" cy="5564685"/>
          </a:xfrm>
          <a:custGeom>
            <a:avLst/>
            <a:gdLst/>
            <a:ahLst/>
            <a:cxnLst/>
            <a:rect l="l" t="t" r="r" b="b"/>
            <a:pathLst>
              <a:path w="6118516" h="5564685">
                <a:moveTo>
                  <a:pt x="0" y="0"/>
                </a:moveTo>
                <a:lnTo>
                  <a:pt x="6118516" y="0"/>
                </a:lnTo>
                <a:lnTo>
                  <a:pt x="6118516" y="5564685"/>
                </a:lnTo>
                <a:lnTo>
                  <a:pt x="0" y="5564685"/>
                </a:lnTo>
                <a:lnTo>
                  <a:pt x="0" y="0"/>
                </a:lnTo>
                <a:close/>
              </a:path>
            </a:pathLst>
          </a:custGeom>
          <a:blipFill>
            <a:blip r:embed="rId14"/>
            <a:stretch>
              <a:fillRect/>
            </a:stretch>
          </a:blipFill>
        </p:spPr>
      </p:sp>
      <p:sp>
        <p:nvSpPr>
          <p:cNvPr id="10" name="TextBox 10"/>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1" name="TextBox 11"/>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2" name="TextBox 12"/>
          <p:cNvSpPr txBox="1"/>
          <p:nvPr/>
        </p:nvSpPr>
        <p:spPr>
          <a:xfrm>
            <a:off x="30932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TẠO BÀI THI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659517" y="424559"/>
            <a:ext cx="7787778" cy="8476493"/>
          </a:xfrm>
          <a:custGeom>
            <a:avLst/>
            <a:gdLst/>
            <a:ahLst/>
            <a:cxnLst/>
            <a:rect l="l" t="t" r="r" b="b"/>
            <a:pathLst>
              <a:path w="7787778" h="8476493">
                <a:moveTo>
                  <a:pt x="0" y="0"/>
                </a:moveTo>
                <a:lnTo>
                  <a:pt x="7787778" y="0"/>
                </a:lnTo>
                <a:lnTo>
                  <a:pt x="7787778" y="8476493"/>
                </a:lnTo>
                <a:lnTo>
                  <a:pt x="0" y="8476493"/>
                </a:lnTo>
                <a:lnTo>
                  <a:pt x="0" y="0"/>
                </a:lnTo>
                <a:close/>
              </a:path>
            </a:pathLst>
          </a:custGeom>
          <a:blipFill>
            <a:blip r:embed="rId12"/>
            <a:stretch>
              <a:fillRect/>
            </a:stretch>
          </a:blipFill>
        </p:spPr>
      </p:sp>
      <p:sp>
        <p:nvSpPr>
          <p:cNvPr id="8" name="Freeform 8"/>
          <p:cNvSpPr/>
          <p:nvPr/>
        </p:nvSpPr>
        <p:spPr>
          <a:xfrm>
            <a:off x="10288264" y="352005"/>
            <a:ext cx="7840644" cy="8430800"/>
          </a:xfrm>
          <a:custGeom>
            <a:avLst/>
            <a:gdLst/>
            <a:ahLst/>
            <a:cxnLst/>
            <a:rect l="l" t="t" r="r" b="b"/>
            <a:pathLst>
              <a:path w="7840644" h="8430800">
                <a:moveTo>
                  <a:pt x="0" y="0"/>
                </a:moveTo>
                <a:lnTo>
                  <a:pt x="7840644" y="0"/>
                </a:lnTo>
                <a:lnTo>
                  <a:pt x="7840644" y="8430800"/>
                </a:lnTo>
                <a:lnTo>
                  <a:pt x="0" y="8430800"/>
                </a:lnTo>
                <a:lnTo>
                  <a:pt x="0" y="0"/>
                </a:lnTo>
                <a:close/>
              </a:path>
            </a:pathLst>
          </a:custGeom>
          <a:blipFill>
            <a:blip r:embed="rId13"/>
            <a:stretch>
              <a:fillRect/>
            </a:stretch>
          </a:blipFill>
        </p:spPr>
      </p:sp>
      <p:sp>
        <p:nvSpPr>
          <p:cNvPr id="9" name="TextBox 9"/>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4079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CHẤM BÀI THI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39265" y="3076372"/>
            <a:ext cx="16420035" cy="4543425"/>
          </a:xfrm>
          <a:prstGeom prst="rect">
            <a:avLst/>
          </a:prstGeom>
        </p:spPr>
        <p:txBody>
          <a:bodyPr lIns="0" tIns="0" rIns="0" bIns="0" rtlCol="0" anchor="t">
            <a:spAutoFit/>
          </a:bodyPr>
          <a:lstStyle/>
          <a:p>
            <a:pPr algn="ctr">
              <a:lnSpc>
                <a:spcPts val="16800"/>
              </a:lnSpc>
            </a:pPr>
            <a:r>
              <a:rPr lang="en-US" sz="12000" b="1">
                <a:solidFill>
                  <a:srgbClr val="343434"/>
                </a:solidFill>
                <a:latin typeface="Cooper Hewitt Bold"/>
                <a:ea typeface="Cooper Hewitt Bold"/>
                <a:cs typeface="Cooper Hewitt Bold"/>
                <a:sym typeface="Cooper Hewitt Bold"/>
              </a:rPr>
              <a:t> MỤC TIÊU VÀ PHẠM VI DỰ ÁN</a:t>
            </a:r>
          </a:p>
        </p:txBody>
      </p:sp>
      <p:sp>
        <p:nvSpPr>
          <p:cNvPr id="5" name="Freeform 5"/>
          <p:cNvSpPr/>
          <p:nvPr/>
        </p:nvSpPr>
        <p:spPr>
          <a:xfrm>
            <a:off x="2654205"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3272011"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4072464"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1354446">
            <a:off x="16025981" y="1781247"/>
            <a:ext cx="1497033" cy="2339114"/>
          </a:xfrm>
          <a:custGeom>
            <a:avLst/>
            <a:gdLst/>
            <a:ahLst/>
            <a:cxnLst/>
            <a:rect l="l" t="t" r="r" b="b"/>
            <a:pathLst>
              <a:path w="1497033" h="2339114">
                <a:moveTo>
                  <a:pt x="0" y="0"/>
                </a:moveTo>
                <a:lnTo>
                  <a:pt x="1497033" y="0"/>
                </a:lnTo>
                <a:lnTo>
                  <a:pt x="1497033" y="2339114"/>
                </a:lnTo>
                <a:lnTo>
                  <a:pt x="0" y="2339114"/>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rot="885027">
            <a:off x="4802886" y="767132"/>
            <a:ext cx="2206219" cy="1740908"/>
          </a:xfrm>
          <a:custGeom>
            <a:avLst/>
            <a:gdLst/>
            <a:ahLst/>
            <a:cxnLst/>
            <a:rect l="l" t="t" r="r" b="b"/>
            <a:pathLst>
              <a:path w="2206219" h="1740908">
                <a:moveTo>
                  <a:pt x="0" y="0"/>
                </a:moveTo>
                <a:lnTo>
                  <a:pt x="2206219" y="0"/>
                </a:lnTo>
                <a:lnTo>
                  <a:pt x="2206219" y="1740907"/>
                </a:lnTo>
                <a:lnTo>
                  <a:pt x="0" y="174090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TextBox 12"/>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3" name="TextBox 13"/>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4" name="TextBox 14"/>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5" name="TextBox 15"/>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6" name="TextBox 1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858474" y="603952"/>
            <a:ext cx="7530294" cy="6739613"/>
          </a:xfrm>
          <a:custGeom>
            <a:avLst/>
            <a:gdLst/>
            <a:ahLst/>
            <a:cxnLst/>
            <a:rect l="l" t="t" r="r" b="b"/>
            <a:pathLst>
              <a:path w="7530294" h="6739613">
                <a:moveTo>
                  <a:pt x="0" y="0"/>
                </a:moveTo>
                <a:lnTo>
                  <a:pt x="7530294" y="0"/>
                </a:lnTo>
                <a:lnTo>
                  <a:pt x="7530294" y="6739614"/>
                </a:lnTo>
                <a:lnTo>
                  <a:pt x="0" y="6739614"/>
                </a:lnTo>
                <a:lnTo>
                  <a:pt x="0" y="0"/>
                </a:lnTo>
                <a:close/>
              </a:path>
            </a:pathLst>
          </a:custGeom>
          <a:blipFill>
            <a:blip r:embed="rId12"/>
            <a:stretch>
              <a:fillRect/>
            </a:stretch>
          </a:blipFill>
        </p:spPr>
      </p:sp>
      <p:sp>
        <p:nvSpPr>
          <p:cNvPr id="8" name="Freeform 8"/>
          <p:cNvSpPr/>
          <p:nvPr/>
        </p:nvSpPr>
        <p:spPr>
          <a:xfrm>
            <a:off x="10524329" y="641305"/>
            <a:ext cx="7575177" cy="9085670"/>
          </a:xfrm>
          <a:custGeom>
            <a:avLst/>
            <a:gdLst/>
            <a:ahLst/>
            <a:cxnLst/>
            <a:rect l="l" t="t" r="r" b="b"/>
            <a:pathLst>
              <a:path w="7575177" h="9085670">
                <a:moveTo>
                  <a:pt x="0" y="0"/>
                </a:moveTo>
                <a:lnTo>
                  <a:pt x="7575177" y="0"/>
                </a:lnTo>
                <a:lnTo>
                  <a:pt x="7575177" y="9085670"/>
                </a:lnTo>
                <a:lnTo>
                  <a:pt x="0" y="9085670"/>
                </a:lnTo>
                <a:lnTo>
                  <a:pt x="0" y="0"/>
                </a:lnTo>
                <a:close/>
              </a:path>
            </a:pathLst>
          </a:custGeom>
          <a:blipFill>
            <a:blip r:embed="rId13"/>
            <a:stretch>
              <a:fillRect/>
            </a:stretch>
          </a:blipFill>
        </p:spPr>
      </p:sp>
      <p:sp>
        <p:nvSpPr>
          <p:cNvPr id="9" name="TextBox 9"/>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40790" y="4519930"/>
            <a:ext cx="2839382" cy="1185545"/>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XEM VIDEO BÀI GIẢNG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832688" y="143362"/>
            <a:ext cx="7223981" cy="10394217"/>
          </a:xfrm>
          <a:custGeom>
            <a:avLst/>
            <a:gdLst/>
            <a:ahLst/>
            <a:cxnLst/>
            <a:rect l="l" t="t" r="r" b="b"/>
            <a:pathLst>
              <a:path w="7223981" h="10394217">
                <a:moveTo>
                  <a:pt x="0" y="0"/>
                </a:moveTo>
                <a:lnTo>
                  <a:pt x="7223981" y="0"/>
                </a:lnTo>
                <a:lnTo>
                  <a:pt x="7223981" y="10394218"/>
                </a:lnTo>
                <a:lnTo>
                  <a:pt x="0" y="10394218"/>
                </a:lnTo>
                <a:lnTo>
                  <a:pt x="0" y="0"/>
                </a:lnTo>
                <a:close/>
              </a:path>
            </a:pathLst>
          </a:custGeom>
          <a:blipFill>
            <a:blip r:embed="rId12"/>
            <a:stretch>
              <a:fillRect/>
            </a:stretch>
          </a:blipFill>
        </p:spPr>
      </p:sp>
      <p:sp>
        <p:nvSpPr>
          <p:cNvPr id="8" name="TextBox 8"/>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40790" y="4519930"/>
            <a:ext cx="2839382" cy="623570"/>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CHAT BOT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4806822" y="1480122"/>
            <a:ext cx="2175992" cy="2346658"/>
          </a:xfrm>
          <a:custGeom>
            <a:avLst/>
            <a:gdLst/>
            <a:ahLst/>
            <a:cxnLst/>
            <a:rect l="l" t="t" r="r" b="b"/>
            <a:pathLst>
              <a:path w="2175992" h="2346658">
                <a:moveTo>
                  <a:pt x="0" y="0"/>
                </a:moveTo>
                <a:lnTo>
                  <a:pt x="2175993" y="0"/>
                </a:lnTo>
                <a:lnTo>
                  <a:pt x="2175993"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3372170" y="143362"/>
            <a:ext cx="4295189" cy="9388391"/>
          </a:xfrm>
          <a:custGeom>
            <a:avLst/>
            <a:gdLst/>
            <a:ahLst/>
            <a:cxnLst/>
            <a:rect l="l" t="t" r="r" b="b"/>
            <a:pathLst>
              <a:path w="4295189" h="9388391">
                <a:moveTo>
                  <a:pt x="0" y="0"/>
                </a:moveTo>
                <a:lnTo>
                  <a:pt x="4295189" y="0"/>
                </a:lnTo>
                <a:lnTo>
                  <a:pt x="4295189" y="9388391"/>
                </a:lnTo>
                <a:lnTo>
                  <a:pt x="0" y="9388391"/>
                </a:lnTo>
                <a:lnTo>
                  <a:pt x="0" y="0"/>
                </a:lnTo>
                <a:close/>
              </a:path>
            </a:pathLst>
          </a:custGeom>
          <a:blipFill>
            <a:blip r:embed="rId12"/>
            <a:stretch>
              <a:fillRect/>
            </a:stretch>
          </a:blipFill>
        </p:spPr>
      </p:sp>
      <p:sp>
        <p:nvSpPr>
          <p:cNvPr id="8" name="Freeform 8"/>
          <p:cNvSpPr/>
          <p:nvPr/>
        </p:nvSpPr>
        <p:spPr>
          <a:xfrm>
            <a:off x="8011269" y="618202"/>
            <a:ext cx="9520991" cy="8211855"/>
          </a:xfrm>
          <a:custGeom>
            <a:avLst/>
            <a:gdLst/>
            <a:ahLst/>
            <a:cxnLst/>
            <a:rect l="l" t="t" r="r" b="b"/>
            <a:pathLst>
              <a:path w="9520991" h="8211855">
                <a:moveTo>
                  <a:pt x="0" y="0"/>
                </a:moveTo>
                <a:lnTo>
                  <a:pt x="9520991" y="0"/>
                </a:lnTo>
                <a:lnTo>
                  <a:pt x="9520991" y="8211854"/>
                </a:lnTo>
                <a:lnTo>
                  <a:pt x="0" y="8211854"/>
                </a:lnTo>
                <a:lnTo>
                  <a:pt x="0" y="0"/>
                </a:lnTo>
                <a:close/>
              </a:path>
            </a:pathLst>
          </a:custGeom>
          <a:blipFill>
            <a:blip r:embed="rId13"/>
            <a:stretch>
              <a:fillRect/>
            </a:stretch>
          </a:blipFill>
        </p:spPr>
      </p:sp>
      <p:sp>
        <p:nvSpPr>
          <p:cNvPr id="9" name="TextBox 9"/>
          <p:cNvSpPr txBox="1"/>
          <p:nvPr/>
        </p:nvSpPr>
        <p:spPr>
          <a:xfrm>
            <a:off x="40790" y="2415326"/>
            <a:ext cx="3531099"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5.SƠ ĐỒ LUỒNG</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40790" y="4519930"/>
            <a:ext cx="2839382" cy="1185545"/>
          </a:xfrm>
          <a:prstGeom prst="rect">
            <a:avLst/>
          </a:prstGeom>
        </p:spPr>
        <p:txBody>
          <a:bodyPr lIns="0" tIns="0" rIns="0" bIns="0" rtlCol="0" anchor="t">
            <a:spAutoFit/>
          </a:bodyPr>
          <a:lstStyle/>
          <a:p>
            <a:pPr algn="l">
              <a:lnSpc>
                <a:spcPts val="4480"/>
              </a:lnSpc>
            </a:pPr>
            <a:r>
              <a:rPr lang="en-US" sz="3200">
                <a:solidFill>
                  <a:srgbClr val="343434"/>
                </a:solidFill>
                <a:latin typeface="Cooper Hewitt"/>
                <a:ea typeface="Cooper Hewitt"/>
                <a:cs typeface="Cooper Hewitt"/>
                <a:sym typeface="Cooper Hewitt"/>
              </a:rPr>
              <a:t>SƠ ĐỒ BẢNG QUAN HỆ CSDL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5841983" y="210696"/>
            <a:ext cx="11301259" cy="5382225"/>
          </a:xfrm>
          <a:custGeom>
            <a:avLst/>
            <a:gdLst/>
            <a:ahLst/>
            <a:cxnLst/>
            <a:rect l="l" t="t" r="r" b="b"/>
            <a:pathLst>
              <a:path w="11301259" h="5382225">
                <a:moveTo>
                  <a:pt x="0" y="0"/>
                </a:moveTo>
                <a:lnTo>
                  <a:pt x="11301259" y="0"/>
                </a:lnTo>
                <a:lnTo>
                  <a:pt x="11301259" y="5382224"/>
                </a:lnTo>
                <a:lnTo>
                  <a:pt x="0" y="5382224"/>
                </a:lnTo>
                <a:lnTo>
                  <a:pt x="0" y="0"/>
                </a:lnTo>
                <a:close/>
              </a:path>
            </a:pathLst>
          </a:custGeom>
          <a:blipFill>
            <a:blip r:embed="rId12"/>
            <a:stretch>
              <a:fillRect/>
            </a:stretch>
          </a:blipFill>
        </p:spPr>
      </p:sp>
      <p:sp>
        <p:nvSpPr>
          <p:cNvPr id="8" name="Freeform 8"/>
          <p:cNvSpPr/>
          <p:nvPr/>
        </p:nvSpPr>
        <p:spPr>
          <a:xfrm>
            <a:off x="191354" y="4640928"/>
            <a:ext cx="11301259" cy="5438731"/>
          </a:xfrm>
          <a:custGeom>
            <a:avLst/>
            <a:gdLst/>
            <a:ahLst/>
            <a:cxnLst/>
            <a:rect l="l" t="t" r="r" b="b"/>
            <a:pathLst>
              <a:path w="11301259" h="5438731">
                <a:moveTo>
                  <a:pt x="0" y="0"/>
                </a:moveTo>
                <a:lnTo>
                  <a:pt x="11301259" y="0"/>
                </a:lnTo>
                <a:lnTo>
                  <a:pt x="11301259" y="5438731"/>
                </a:lnTo>
                <a:lnTo>
                  <a:pt x="0" y="5438731"/>
                </a:lnTo>
                <a:lnTo>
                  <a:pt x="0" y="0"/>
                </a:lnTo>
                <a:close/>
              </a:path>
            </a:pathLst>
          </a:custGeom>
          <a:blipFill>
            <a:blip r:embed="rId13"/>
            <a:stretch>
              <a:fillRect/>
            </a:stretch>
          </a:blipFill>
        </p:spPr>
      </p:sp>
      <p:sp>
        <p:nvSpPr>
          <p:cNvPr id="9" name="TextBox 9"/>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6044974" y="687921"/>
            <a:ext cx="11301259" cy="5353971"/>
          </a:xfrm>
          <a:custGeom>
            <a:avLst/>
            <a:gdLst/>
            <a:ahLst/>
            <a:cxnLst/>
            <a:rect l="l" t="t" r="r" b="b"/>
            <a:pathLst>
              <a:path w="11301259" h="5353971">
                <a:moveTo>
                  <a:pt x="0" y="0"/>
                </a:moveTo>
                <a:lnTo>
                  <a:pt x="11301259" y="0"/>
                </a:lnTo>
                <a:lnTo>
                  <a:pt x="11301259" y="5353971"/>
                </a:lnTo>
                <a:lnTo>
                  <a:pt x="0" y="5353971"/>
                </a:lnTo>
                <a:lnTo>
                  <a:pt x="0" y="0"/>
                </a:lnTo>
                <a:close/>
              </a:path>
            </a:pathLst>
          </a:custGeom>
          <a:blipFill>
            <a:blip r:embed="rId12"/>
            <a:stretch>
              <a:fillRect/>
            </a:stretch>
          </a:blipFill>
        </p:spPr>
      </p:sp>
      <p:sp>
        <p:nvSpPr>
          <p:cNvPr id="8" name="Freeform 8"/>
          <p:cNvSpPr/>
          <p:nvPr/>
        </p:nvSpPr>
        <p:spPr>
          <a:xfrm>
            <a:off x="572037" y="5013100"/>
            <a:ext cx="10540187" cy="5072465"/>
          </a:xfrm>
          <a:custGeom>
            <a:avLst/>
            <a:gdLst/>
            <a:ahLst/>
            <a:cxnLst/>
            <a:rect l="l" t="t" r="r" b="b"/>
            <a:pathLst>
              <a:path w="10540187" h="5072465">
                <a:moveTo>
                  <a:pt x="0" y="0"/>
                </a:moveTo>
                <a:lnTo>
                  <a:pt x="10540187" y="0"/>
                </a:lnTo>
                <a:lnTo>
                  <a:pt x="10540187" y="5072465"/>
                </a:lnTo>
                <a:lnTo>
                  <a:pt x="0" y="5072465"/>
                </a:lnTo>
                <a:lnTo>
                  <a:pt x="0" y="0"/>
                </a:lnTo>
                <a:close/>
              </a:path>
            </a:pathLst>
          </a:custGeom>
          <a:blipFill>
            <a:blip r:embed="rId13"/>
            <a:stretch>
              <a:fillRect/>
            </a:stretch>
          </a:blipFill>
        </p:spPr>
      </p:sp>
      <p:sp>
        <p:nvSpPr>
          <p:cNvPr id="9" name="TextBox 9"/>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6101362" y="708112"/>
            <a:ext cx="11301259" cy="5509364"/>
          </a:xfrm>
          <a:custGeom>
            <a:avLst/>
            <a:gdLst/>
            <a:ahLst/>
            <a:cxnLst/>
            <a:rect l="l" t="t" r="r" b="b"/>
            <a:pathLst>
              <a:path w="11301259" h="5509364">
                <a:moveTo>
                  <a:pt x="0" y="0"/>
                </a:moveTo>
                <a:lnTo>
                  <a:pt x="11301259" y="0"/>
                </a:lnTo>
                <a:lnTo>
                  <a:pt x="11301259" y="5509364"/>
                </a:lnTo>
                <a:lnTo>
                  <a:pt x="0" y="5509364"/>
                </a:lnTo>
                <a:lnTo>
                  <a:pt x="0" y="0"/>
                </a:lnTo>
                <a:close/>
              </a:path>
            </a:pathLst>
          </a:custGeom>
          <a:blipFill>
            <a:blip r:embed="rId12"/>
            <a:stretch>
              <a:fillRect/>
            </a:stretch>
          </a:blipFill>
        </p:spPr>
      </p:sp>
      <p:sp>
        <p:nvSpPr>
          <p:cNvPr id="8" name="Freeform 8"/>
          <p:cNvSpPr/>
          <p:nvPr/>
        </p:nvSpPr>
        <p:spPr>
          <a:xfrm>
            <a:off x="1028700" y="2787042"/>
            <a:ext cx="4114449" cy="7298357"/>
          </a:xfrm>
          <a:custGeom>
            <a:avLst/>
            <a:gdLst/>
            <a:ahLst/>
            <a:cxnLst/>
            <a:rect l="l" t="t" r="r" b="b"/>
            <a:pathLst>
              <a:path w="4114449" h="7298357">
                <a:moveTo>
                  <a:pt x="0" y="0"/>
                </a:moveTo>
                <a:lnTo>
                  <a:pt x="4114449" y="0"/>
                </a:lnTo>
                <a:lnTo>
                  <a:pt x="4114449" y="7298357"/>
                </a:lnTo>
                <a:lnTo>
                  <a:pt x="0" y="7298357"/>
                </a:lnTo>
                <a:lnTo>
                  <a:pt x="0" y="0"/>
                </a:lnTo>
                <a:close/>
              </a:path>
            </a:pathLst>
          </a:custGeom>
          <a:blipFill>
            <a:blip r:embed="rId13"/>
            <a:stretch>
              <a:fillRect/>
            </a:stretch>
          </a:blipFill>
        </p:spPr>
      </p:sp>
      <p:sp>
        <p:nvSpPr>
          <p:cNvPr id="9" name="TextBox 9"/>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15903" y="2709827"/>
            <a:ext cx="7557479" cy="6055430"/>
          </a:xfrm>
          <a:custGeom>
            <a:avLst/>
            <a:gdLst/>
            <a:ahLst/>
            <a:cxnLst/>
            <a:rect l="l" t="t" r="r" b="b"/>
            <a:pathLst>
              <a:path w="7557479" h="6055430">
                <a:moveTo>
                  <a:pt x="0" y="0"/>
                </a:moveTo>
                <a:lnTo>
                  <a:pt x="7557479" y="0"/>
                </a:lnTo>
                <a:lnTo>
                  <a:pt x="7557479" y="6055431"/>
                </a:lnTo>
                <a:lnTo>
                  <a:pt x="0" y="6055431"/>
                </a:lnTo>
                <a:lnTo>
                  <a:pt x="0" y="0"/>
                </a:lnTo>
                <a:close/>
              </a:path>
            </a:pathLst>
          </a:custGeom>
          <a:blipFill>
            <a:blip r:embed="rId12"/>
            <a:stretch>
              <a:fillRect/>
            </a:stretch>
          </a:blipFill>
        </p:spPr>
      </p:sp>
      <p:sp>
        <p:nvSpPr>
          <p:cNvPr id="8" name="Freeform 8"/>
          <p:cNvSpPr/>
          <p:nvPr/>
        </p:nvSpPr>
        <p:spPr>
          <a:xfrm>
            <a:off x="5891196" y="2467987"/>
            <a:ext cx="5705370" cy="6356958"/>
          </a:xfrm>
          <a:custGeom>
            <a:avLst/>
            <a:gdLst/>
            <a:ahLst/>
            <a:cxnLst/>
            <a:rect l="l" t="t" r="r" b="b"/>
            <a:pathLst>
              <a:path w="5705370" h="6356958">
                <a:moveTo>
                  <a:pt x="0" y="0"/>
                </a:moveTo>
                <a:lnTo>
                  <a:pt x="5705370" y="0"/>
                </a:lnTo>
                <a:lnTo>
                  <a:pt x="5705370" y="6356958"/>
                </a:lnTo>
                <a:lnTo>
                  <a:pt x="0" y="6356958"/>
                </a:lnTo>
                <a:lnTo>
                  <a:pt x="0" y="0"/>
                </a:lnTo>
                <a:close/>
              </a:path>
            </a:pathLst>
          </a:custGeom>
          <a:blipFill>
            <a:blip r:embed="rId13"/>
            <a:stretch>
              <a:fillRect/>
            </a:stretch>
          </a:blipFill>
        </p:spPr>
      </p:sp>
      <p:sp>
        <p:nvSpPr>
          <p:cNvPr id="9" name="Freeform 9"/>
          <p:cNvSpPr/>
          <p:nvPr/>
        </p:nvSpPr>
        <p:spPr>
          <a:xfrm>
            <a:off x="11071365" y="2551843"/>
            <a:ext cx="6562050" cy="6299568"/>
          </a:xfrm>
          <a:custGeom>
            <a:avLst/>
            <a:gdLst/>
            <a:ahLst/>
            <a:cxnLst/>
            <a:rect l="l" t="t" r="r" b="b"/>
            <a:pathLst>
              <a:path w="6562050" h="6299568">
                <a:moveTo>
                  <a:pt x="0" y="0"/>
                </a:moveTo>
                <a:lnTo>
                  <a:pt x="6562050" y="0"/>
                </a:lnTo>
                <a:lnTo>
                  <a:pt x="6562050" y="6299568"/>
                </a:lnTo>
                <a:lnTo>
                  <a:pt x="0" y="6299568"/>
                </a:lnTo>
                <a:lnTo>
                  <a:pt x="0" y="0"/>
                </a:lnTo>
                <a:close/>
              </a:path>
            </a:pathLst>
          </a:custGeom>
          <a:blipFill>
            <a:blip r:embed="rId14"/>
            <a:stretch>
              <a:fillRect/>
            </a:stretch>
          </a:blipFill>
        </p:spPr>
      </p:sp>
      <p:sp>
        <p:nvSpPr>
          <p:cNvPr id="10" name="TextBox 10"/>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1" name="TextBox 11"/>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811830" y="2591812"/>
            <a:ext cx="11700979" cy="7502302"/>
          </a:xfrm>
          <a:custGeom>
            <a:avLst/>
            <a:gdLst/>
            <a:ahLst/>
            <a:cxnLst/>
            <a:rect l="l" t="t" r="r" b="b"/>
            <a:pathLst>
              <a:path w="11700979" h="7502302">
                <a:moveTo>
                  <a:pt x="0" y="0"/>
                </a:moveTo>
                <a:lnTo>
                  <a:pt x="11700979" y="0"/>
                </a:lnTo>
                <a:lnTo>
                  <a:pt x="11700979" y="7502302"/>
                </a:lnTo>
                <a:lnTo>
                  <a:pt x="0" y="7502302"/>
                </a:lnTo>
                <a:lnTo>
                  <a:pt x="0" y="0"/>
                </a:lnTo>
                <a:close/>
              </a:path>
            </a:pathLst>
          </a:custGeom>
          <a:blipFill>
            <a:blip r:embed="rId12"/>
            <a:stretch>
              <a:fillRect l="-1043" r="-4066"/>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806339" y="2591812"/>
            <a:ext cx="12886244" cy="7296836"/>
          </a:xfrm>
          <a:custGeom>
            <a:avLst/>
            <a:gdLst/>
            <a:ahLst/>
            <a:cxnLst/>
            <a:rect l="l" t="t" r="r" b="b"/>
            <a:pathLst>
              <a:path w="12886244" h="7296836">
                <a:moveTo>
                  <a:pt x="0" y="0"/>
                </a:moveTo>
                <a:lnTo>
                  <a:pt x="12886244" y="0"/>
                </a:lnTo>
                <a:lnTo>
                  <a:pt x="12886244" y="7296835"/>
                </a:lnTo>
                <a:lnTo>
                  <a:pt x="0" y="7296835"/>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806339" y="1139921"/>
            <a:ext cx="1687120" cy="441579"/>
          </a:xfrm>
          <a:prstGeom prst="rect">
            <a:avLst/>
          </a:prstGeom>
        </p:spPr>
        <p:txBody>
          <a:bodyPr lIns="0" tIns="0" rIns="0" bIns="0" rtlCol="0" anchor="t">
            <a:spAutoFit/>
          </a:bodyPr>
          <a:lstStyle/>
          <a:p>
            <a:pPr algn="l">
              <a:lnSpc>
                <a:spcPts val="3333"/>
              </a:lnSpc>
            </a:pPr>
            <a:r>
              <a:rPr lang="en-US" sz="3300" b="1" spc="-201">
                <a:solidFill>
                  <a:srgbClr val="343434"/>
                </a:solidFill>
                <a:latin typeface="DM Sans Bold"/>
                <a:ea typeface="DM Sans Bold"/>
                <a:cs typeface="DM Sans Bold"/>
                <a:sym typeface="DM Sans Bold"/>
              </a:rPr>
              <a:t>NHÓM 5</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096462" y="2711220"/>
            <a:ext cx="11934522" cy="7071204"/>
          </a:xfrm>
          <a:custGeom>
            <a:avLst/>
            <a:gdLst/>
            <a:ahLst/>
            <a:cxnLst/>
            <a:rect l="l" t="t" r="r" b="b"/>
            <a:pathLst>
              <a:path w="11934522" h="7071204">
                <a:moveTo>
                  <a:pt x="0" y="0"/>
                </a:moveTo>
                <a:lnTo>
                  <a:pt x="11934522" y="0"/>
                </a:lnTo>
                <a:lnTo>
                  <a:pt x="11934522" y="7071205"/>
                </a:lnTo>
                <a:lnTo>
                  <a:pt x="0" y="7071205"/>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1440699">
            <a:off x="14155276" y="7762853"/>
            <a:ext cx="1774774" cy="1126175"/>
          </a:xfrm>
          <a:custGeom>
            <a:avLst/>
            <a:gdLst/>
            <a:ahLst/>
            <a:cxnLst/>
            <a:rect l="l" t="t" r="r" b="b"/>
            <a:pathLst>
              <a:path w="1774774" h="1126175">
                <a:moveTo>
                  <a:pt x="0" y="0"/>
                </a:moveTo>
                <a:lnTo>
                  <a:pt x="1774774" y="0"/>
                </a:lnTo>
                <a:lnTo>
                  <a:pt x="1774774" y="1126175"/>
                </a:lnTo>
                <a:lnTo>
                  <a:pt x="0" y="112617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175061">
            <a:off x="16628866" y="6698060"/>
            <a:ext cx="1260868" cy="3255763"/>
          </a:xfrm>
          <a:custGeom>
            <a:avLst/>
            <a:gdLst/>
            <a:ahLst/>
            <a:cxnLst/>
            <a:rect l="l" t="t" r="r" b="b"/>
            <a:pathLst>
              <a:path w="1260868" h="3255763">
                <a:moveTo>
                  <a:pt x="0" y="0"/>
                </a:moveTo>
                <a:lnTo>
                  <a:pt x="1260868" y="0"/>
                </a:lnTo>
                <a:lnTo>
                  <a:pt x="1260868" y="3255762"/>
                </a:lnTo>
                <a:lnTo>
                  <a:pt x="0" y="325576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322582" y="241608"/>
            <a:ext cx="604457" cy="608886"/>
          </a:xfrm>
          <a:custGeom>
            <a:avLst/>
            <a:gdLst/>
            <a:ahLst/>
            <a:cxnLst/>
            <a:rect l="l" t="t" r="r" b="b"/>
            <a:pathLst>
              <a:path w="604457" h="608886">
                <a:moveTo>
                  <a:pt x="0" y="0"/>
                </a:moveTo>
                <a:lnTo>
                  <a:pt x="604458" y="0"/>
                </a:lnTo>
                <a:lnTo>
                  <a:pt x="604458" y="608885"/>
                </a:lnTo>
                <a:lnTo>
                  <a:pt x="0" y="608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905000" y="1713786"/>
            <a:ext cx="5642978" cy="1091945"/>
          </a:xfrm>
          <a:prstGeom prst="rect">
            <a:avLst/>
          </a:prstGeom>
        </p:spPr>
        <p:txBody>
          <a:bodyPr wrap="square" lIns="0" tIns="0" rIns="0" bIns="0" rtlCol="0" anchor="t">
            <a:spAutoFit/>
          </a:bodyPr>
          <a:lstStyle/>
          <a:p>
            <a:pPr algn="ctr">
              <a:lnSpc>
                <a:spcPts val="4241"/>
              </a:lnSpc>
              <a:spcBef>
                <a:spcPct val="0"/>
              </a:spcBef>
            </a:pPr>
            <a:r>
              <a:rPr lang="en-US" sz="4199" b="1" u="sng" spc="-256" dirty="0">
                <a:solidFill>
                  <a:srgbClr val="343434"/>
                </a:solidFill>
                <a:latin typeface="Arial Unicode Bold"/>
                <a:ea typeface="Arial Unicode Bold"/>
                <a:cs typeface="Arial Unicode Bold"/>
                <a:sym typeface="Arial Unicode Bold"/>
              </a:rPr>
              <a:t>1. MỤC TIÊU DỰ ÁN</a:t>
            </a:r>
          </a:p>
          <a:p>
            <a:pPr algn="ctr">
              <a:lnSpc>
                <a:spcPts val="4241"/>
              </a:lnSpc>
              <a:spcBef>
                <a:spcPct val="0"/>
              </a:spcBef>
            </a:pPr>
            <a:endParaRPr lang="en-US" sz="4199" b="1" u="sng" spc="-256" dirty="0">
              <a:solidFill>
                <a:srgbClr val="343434"/>
              </a:solidFill>
              <a:latin typeface="Arial Unicode Bold"/>
              <a:ea typeface="Arial Unicode Bold"/>
              <a:cs typeface="Arial Unicode Bold"/>
              <a:sym typeface="Arial Unicode Bold"/>
            </a:endParaRPr>
          </a:p>
        </p:txBody>
      </p:sp>
      <p:graphicFrame>
        <p:nvGraphicFramePr>
          <p:cNvPr id="7" name="Table 6">
            <a:extLst>
              <a:ext uri="{FF2B5EF4-FFF2-40B4-BE49-F238E27FC236}">
                <a16:creationId xmlns:a16="http://schemas.microsoft.com/office/drawing/2014/main" id="{659151DB-52C3-AA1D-FCAA-FCAE2669B142}"/>
              </a:ext>
            </a:extLst>
          </p:cNvPr>
          <p:cNvGraphicFramePr>
            <a:graphicFrameLocks noGrp="1"/>
          </p:cNvGraphicFramePr>
          <p:nvPr>
            <p:extLst>
              <p:ext uri="{D42A27DB-BD31-4B8C-83A1-F6EECF244321}">
                <p14:modId xmlns:p14="http://schemas.microsoft.com/office/powerpoint/2010/main" val="1454754342"/>
              </p:ext>
            </p:extLst>
          </p:nvPr>
        </p:nvGraphicFramePr>
        <p:xfrm>
          <a:off x="2438400" y="2805731"/>
          <a:ext cx="10058400" cy="6038166"/>
        </p:xfrm>
        <a:graphic>
          <a:graphicData uri="http://schemas.openxmlformats.org/drawingml/2006/table">
            <a:tbl>
              <a:tblPr/>
              <a:tblGrid>
                <a:gridCol w="5029200">
                  <a:extLst>
                    <a:ext uri="{9D8B030D-6E8A-4147-A177-3AD203B41FA5}">
                      <a16:colId xmlns:a16="http://schemas.microsoft.com/office/drawing/2014/main" val="1128400164"/>
                    </a:ext>
                  </a:extLst>
                </a:gridCol>
                <a:gridCol w="5029200">
                  <a:extLst>
                    <a:ext uri="{9D8B030D-6E8A-4147-A177-3AD203B41FA5}">
                      <a16:colId xmlns:a16="http://schemas.microsoft.com/office/drawing/2014/main" val="1563528172"/>
                    </a:ext>
                  </a:extLst>
                </a:gridCol>
              </a:tblGrid>
              <a:tr h="2012722">
                <a:tc>
                  <a:txBody>
                    <a:bodyPr/>
                    <a:lstStyle/>
                    <a:p>
                      <a:pPr>
                        <a:buNone/>
                      </a:pPr>
                      <a:r>
                        <a:rPr lang="en-US" sz="1500" b="1" dirty="0" err="1">
                          <a:solidFill>
                            <a:srgbClr val="1F1F1F"/>
                          </a:solidFill>
                          <a:effectLst/>
                        </a:rPr>
                        <a:t>Nhóm</a:t>
                      </a:r>
                      <a:endParaRPr lang="en-US" sz="1500" b="1" dirty="0">
                        <a:solidFill>
                          <a:srgbClr val="1F1F1F"/>
                        </a:solidFill>
                        <a:effectLst/>
                      </a:endParaRP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EFEFEF"/>
                    </a:solidFill>
                  </a:tcPr>
                </a:tc>
                <a:tc>
                  <a:txBody>
                    <a:bodyPr/>
                    <a:lstStyle/>
                    <a:p>
                      <a:pPr>
                        <a:buNone/>
                      </a:pPr>
                      <a:r>
                        <a:rPr lang="vi-VN" sz="1500" b="1">
                          <a:solidFill>
                            <a:srgbClr val="1F1F1F"/>
                          </a:solidFill>
                          <a:effectLst/>
                        </a:rPr>
                        <a:t>Mục Tiêu Chiến Lược</a:t>
                      </a: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EFEFEF"/>
                    </a:solidFill>
                  </a:tcPr>
                </a:tc>
                <a:extLst>
                  <a:ext uri="{0D108BD9-81ED-4DB2-BD59-A6C34878D82A}">
                    <a16:rowId xmlns:a16="http://schemas.microsoft.com/office/drawing/2014/main" val="222538116"/>
                  </a:ext>
                </a:extLst>
              </a:tr>
              <a:tr h="2012722">
                <a:tc>
                  <a:txBody>
                    <a:bodyPr/>
                    <a:lstStyle/>
                    <a:p>
                      <a:pPr>
                        <a:buNone/>
                      </a:pPr>
                      <a:r>
                        <a:rPr lang="en-US" sz="1500">
                          <a:solidFill>
                            <a:srgbClr val="1F1F1F"/>
                          </a:solidFill>
                          <a:effectLst/>
                        </a:rPr>
                        <a:t>Học Viên</a:t>
                      </a: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buNone/>
                      </a:pPr>
                      <a:r>
                        <a:rPr lang="vi-VN" sz="1500">
                          <a:solidFill>
                            <a:srgbClr val="1F1F1F"/>
                          </a:solidFill>
                          <a:effectLst/>
                        </a:rPr>
                        <a:t>Cung cấp môi trường thi thử tiện lợi (24/7), giúp làm quen với cấu trúc đề thi thật và nhận phân tích kết quả chi tiết tức thì.</a:t>
                      </a: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33753649"/>
                  </a:ext>
                </a:extLst>
              </a:tr>
              <a:tr h="2012722">
                <a:tc>
                  <a:txBody>
                    <a:bodyPr/>
                    <a:lstStyle/>
                    <a:p>
                      <a:pPr>
                        <a:buNone/>
                      </a:pPr>
                      <a:r>
                        <a:rPr lang="vi-VN" sz="1500">
                          <a:solidFill>
                            <a:srgbClr val="1F1F1F"/>
                          </a:solidFill>
                          <a:effectLst/>
                        </a:rPr>
                        <a:t>Nhà Trường/Trung tâm</a:t>
                      </a: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tc>
                  <a:txBody>
                    <a:bodyPr/>
                    <a:lstStyle/>
                    <a:p>
                      <a:pPr>
                        <a:buNone/>
                      </a:pPr>
                      <a:r>
                        <a:rPr lang="vi-VN" sz="1500" dirty="0">
                          <a:solidFill>
                            <a:srgbClr val="1F1F1F"/>
                          </a:solidFill>
                          <a:effectLst/>
                        </a:rPr>
                        <a:t>Tự động hóa quy trình ra đề, chấm điểm, và thống kê kết quả. Giảm chi phí vận hành, Tăng khả năng mở rộng quy mô, và Đánh giá chất lượng giảng dạy/học tập.</a:t>
                      </a:r>
                    </a:p>
                  </a:txBody>
                  <a:tcPr marL="74840" marR="74840" marT="37420" marB="37420" anchor="ctr">
                    <a:lnL w="7620" cap="flat" cmpd="sng" algn="ctr">
                      <a:solidFill>
                        <a:srgbClr val="D9D9D9"/>
                      </a:solidFill>
                      <a:prstDash val="solid"/>
                      <a:round/>
                      <a:headEnd type="none" w="med" len="med"/>
                      <a:tailEnd type="none" w="med" len="med"/>
                    </a:lnL>
                    <a:lnR w="7620" cap="flat" cmpd="sng" algn="ctr">
                      <a:solidFill>
                        <a:srgbClr val="D9D9D9"/>
                      </a:solidFill>
                      <a:prstDash val="solid"/>
                      <a:round/>
                      <a:headEnd type="none" w="med" len="med"/>
                      <a:tailEnd type="none" w="med" len="med"/>
                    </a:lnR>
                    <a:lnT w="7620" cap="flat" cmpd="sng" algn="ctr">
                      <a:solidFill>
                        <a:srgbClr val="D9D9D9"/>
                      </a:solidFill>
                      <a:prstDash val="solid"/>
                      <a:round/>
                      <a:headEnd type="none" w="med" len="med"/>
                      <a:tailEnd type="none" w="med" len="med"/>
                    </a:lnT>
                    <a:lnB w="7620"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25025973"/>
                  </a:ext>
                </a:extLst>
              </a:tr>
            </a:tbl>
          </a:graphicData>
        </a:graphic>
      </p:graphicFrame>
      <p:sp>
        <p:nvSpPr>
          <p:cNvPr id="8" name="Rectangle 1">
            <a:extLst>
              <a:ext uri="{FF2B5EF4-FFF2-40B4-BE49-F238E27FC236}">
                <a16:creationId xmlns:a16="http://schemas.microsoft.com/office/drawing/2014/main" id="{768145D6-E461-58BA-73ED-7926EF4532E3}"/>
              </a:ext>
            </a:extLst>
          </p:cNvPr>
          <p:cNvSpPr>
            <a:spLocks noChangeArrowheads="1"/>
          </p:cNvSpPr>
          <p:nvPr/>
        </p:nvSpPr>
        <p:spPr bwMode="auto">
          <a:xfrm>
            <a:off x="5029909" y="431793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659532" y="2551843"/>
            <a:ext cx="13223933" cy="7438462"/>
          </a:xfrm>
          <a:custGeom>
            <a:avLst/>
            <a:gdLst/>
            <a:ahLst/>
            <a:cxnLst/>
            <a:rect l="l" t="t" r="r" b="b"/>
            <a:pathLst>
              <a:path w="13223933" h="7438462">
                <a:moveTo>
                  <a:pt x="0" y="0"/>
                </a:moveTo>
                <a:lnTo>
                  <a:pt x="13223933" y="0"/>
                </a:lnTo>
                <a:lnTo>
                  <a:pt x="13223933" y="7438462"/>
                </a:lnTo>
                <a:lnTo>
                  <a:pt x="0" y="7438462"/>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649899" y="2467987"/>
            <a:ext cx="11843246" cy="7564874"/>
          </a:xfrm>
          <a:custGeom>
            <a:avLst/>
            <a:gdLst/>
            <a:ahLst/>
            <a:cxnLst/>
            <a:rect l="l" t="t" r="r" b="b"/>
            <a:pathLst>
              <a:path w="11843246" h="7564874">
                <a:moveTo>
                  <a:pt x="0" y="0"/>
                </a:moveTo>
                <a:lnTo>
                  <a:pt x="11843247" y="0"/>
                </a:lnTo>
                <a:lnTo>
                  <a:pt x="11843247" y="7564873"/>
                </a:lnTo>
                <a:lnTo>
                  <a:pt x="0" y="7564873"/>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307011" y="3401251"/>
            <a:ext cx="1687120" cy="1698879"/>
          </a:xfrm>
          <a:prstGeom prst="rect">
            <a:avLst/>
          </a:prstGeom>
        </p:spPr>
        <p:txBody>
          <a:bodyPr lIns="0" tIns="0" rIns="0" bIns="0" rtlCol="0" anchor="t">
            <a:spAutoFit/>
          </a:bodyPr>
          <a:lstStyle/>
          <a:p>
            <a:pPr algn="l">
              <a:lnSpc>
                <a:spcPts val="3333"/>
              </a:lnSpc>
            </a:pPr>
            <a:r>
              <a:rPr lang="en-US" sz="3300" b="1" spc="-201">
                <a:solidFill>
                  <a:srgbClr val="343434"/>
                </a:solidFill>
                <a:latin typeface="DM Sans Bold"/>
                <a:ea typeface="DM Sans Bold"/>
                <a:cs typeface="DM Sans Bold"/>
                <a:sym typeface="DM Sans Bold"/>
              </a:rPr>
              <a:t>KHI GIAN LẬN CHUYỂN TAB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5457274" y="1333143"/>
            <a:ext cx="12176141" cy="8036253"/>
          </a:xfrm>
          <a:custGeom>
            <a:avLst/>
            <a:gdLst/>
            <a:ahLst/>
            <a:cxnLst/>
            <a:rect l="l" t="t" r="r" b="b"/>
            <a:pathLst>
              <a:path w="12176141" h="8036253">
                <a:moveTo>
                  <a:pt x="0" y="0"/>
                </a:moveTo>
                <a:lnTo>
                  <a:pt x="12176141" y="0"/>
                </a:lnTo>
                <a:lnTo>
                  <a:pt x="12176141" y="8036253"/>
                </a:lnTo>
                <a:lnTo>
                  <a:pt x="0" y="8036253"/>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503400" y="2729007"/>
            <a:ext cx="10826010" cy="7321089"/>
          </a:xfrm>
          <a:custGeom>
            <a:avLst/>
            <a:gdLst/>
            <a:ahLst/>
            <a:cxnLst/>
            <a:rect l="l" t="t" r="r" b="b"/>
            <a:pathLst>
              <a:path w="10826010" h="7321089">
                <a:moveTo>
                  <a:pt x="0" y="0"/>
                </a:moveTo>
                <a:lnTo>
                  <a:pt x="10826010" y="0"/>
                </a:lnTo>
                <a:lnTo>
                  <a:pt x="10826010" y="7321089"/>
                </a:lnTo>
                <a:lnTo>
                  <a:pt x="0" y="7321089"/>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233111" y="2742288"/>
            <a:ext cx="13103517" cy="7239693"/>
          </a:xfrm>
          <a:custGeom>
            <a:avLst/>
            <a:gdLst/>
            <a:ahLst/>
            <a:cxnLst/>
            <a:rect l="l" t="t" r="r" b="b"/>
            <a:pathLst>
              <a:path w="13103517" h="7239693">
                <a:moveTo>
                  <a:pt x="0" y="0"/>
                </a:moveTo>
                <a:lnTo>
                  <a:pt x="13103517" y="0"/>
                </a:lnTo>
                <a:lnTo>
                  <a:pt x="13103517" y="7239693"/>
                </a:lnTo>
                <a:lnTo>
                  <a:pt x="0" y="7239693"/>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45370" y="1399461"/>
            <a:ext cx="1868210"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ADMIN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521581" y="2863413"/>
            <a:ext cx="5943756" cy="6356958"/>
          </a:xfrm>
          <a:custGeom>
            <a:avLst/>
            <a:gdLst/>
            <a:ahLst/>
            <a:cxnLst/>
            <a:rect l="l" t="t" r="r" b="b"/>
            <a:pathLst>
              <a:path w="5943756" h="6356958">
                <a:moveTo>
                  <a:pt x="0" y="0"/>
                </a:moveTo>
                <a:lnTo>
                  <a:pt x="5943756" y="0"/>
                </a:lnTo>
                <a:lnTo>
                  <a:pt x="5943756" y="6356958"/>
                </a:lnTo>
                <a:lnTo>
                  <a:pt x="0" y="6356958"/>
                </a:lnTo>
                <a:lnTo>
                  <a:pt x="0" y="0"/>
                </a:lnTo>
                <a:close/>
              </a:path>
            </a:pathLst>
          </a:custGeom>
          <a:blipFill>
            <a:blip r:embed="rId12"/>
            <a:stretch>
              <a:fillRect/>
            </a:stretch>
          </a:blipFill>
        </p:spPr>
      </p:sp>
      <p:sp>
        <p:nvSpPr>
          <p:cNvPr id="8" name="Freeform 8"/>
          <p:cNvSpPr/>
          <p:nvPr/>
        </p:nvSpPr>
        <p:spPr>
          <a:xfrm>
            <a:off x="6883760" y="2943722"/>
            <a:ext cx="11301259" cy="6314578"/>
          </a:xfrm>
          <a:custGeom>
            <a:avLst/>
            <a:gdLst/>
            <a:ahLst/>
            <a:cxnLst/>
            <a:rect l="l" t="t" r="r" b="b"/>
            <a:pathLst>
              <a:path w="11301259" h="6314578">
                <a:moveTo>
                  <a:pt x="0" y="0"/>
                </a:moveTo>
                <a:lnTo>
                  <a:pt x="11301259" y="0"/>
                </a:lnTo>
                <a:lnTo>
                  <a:pt x="11301259" y="6314578"/>
                </a:lnTo>
                <a:lnTo>
                  <a:pt x="0" y="6314578"/>
                </a:lnTo>
                <a:lnTo>
                  <a:pt x="0" y="0"/>
                </a:lnTo>
                <a:close/>
              </a:path>
            </a:pathLst>
          </a:custGeom>
          <a:blipFill>
            <a:blip r:embed="rId13"/>
            <a:stretch>
              <a:fillRect/>
            </a:stretch>
          </a:blipFill>
        </p:spPr>
      </p:sp>
      <p:sp>
        <p:nvSpPr>
          <p:cNvPr id="9" name="TextBox 9"/>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5645370" y="1399461"/>
            <a:ext cx="1868210"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ADMIN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914356" y="2901808"/>
            <a:ext cx="13649171" cy="6398049"/>
          </a:xfrm>
          <a:custGeom>
            <a:avLst/>
            <a:gdLst/>
            <a:ahLst/>
            <a:cxnLst/>
            <a:rect l="l" t="t" r="r" b="b"/>
            <a:pathLst>
              <a:path w="13649171" h="6398049">
                <a:moveTo>
                  <a:pt x="0" y="0"/>
                </a:moveTo>
                <a:lnTo>
                  <a:pt x="13649171" y="0"/>
                </a:lnTo>
                <a:lnTo>
                  <a:pt x="13649171" y="6398049"/>
                </a:lnTo>
                <a:lnTo>
                  <a:pt x="0" y="6398049"/>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724423" y="2591812"/>
            <a:ext cx="12203222" cy="7184647"/>
          </a:xfrm>
          <a:custGeom>
            <a:avLst/>
            <a:gdLst/>
            <a:ahLst/>
            <a:cxnLst/>
            <a:rect l="l" t="t" r="r" b="b"/>
            <a:pathLst>
              <a:path w="12203222" h="7184647">
                <a:moveTo>
                  <a:pt x="0" y="0"/>
                </a:moveTo>
                <a:lnTo>
                  <a:pt x="12203222" y="0"/>
                </a:lnTo>
                <a:lnTo>
                  <a:pt x="12203222" y="7184646"/>
                </a:lnTo>
                <a:lnTo>
                  <a:pt x="0" y="7184646"/>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846606" y="2711303"/>
            <a:ext cx="11349840" cy="7349021"/>
          </a:xfrm>
          <a:custGeom>
            <a:avLst/>
            <a:gdLst/>
            <a:ahLst/>
            <a:cxnLst/>
            <a:rect l="l" t="t" r="r" b="b"/>
            <a:pathLst>
              <a:path w="11349840" h="7349021">
                <a:moveTo>
                  <a:pt x="0" y="0"/>
                </a:moveTo>
                <a:lnTo>
                  <a:pt x="11349840" y="0"/>
                </a:lnTo>
                <a:lnTo>
                  <a:pt x="11349840" y="7349022"/>
                </a:lnTo>
                <a:lnTo>
                  <a:pt x="0" y="7349022"/>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347189" y="2591812"/>
            <a:ext cx="11391858" cy="7561346"/>
          </a:xfrm>
          <a:custGeom>
            <a:avLst/>
            <a:gdLst/>
            <a:ahLst/>
            <a:cxnLst/>
            <a:rect l="l" t="t" r="r" b="b"/>
            <a:pathLst>
              <a:path w="11391858" h="7561346">
                <a:moveTo>
                  <a:pt x="0" y="0"/>
                </a:moveTo>
                <a:lnTo>
                  <a:pt x="11391858" y="0"/>
                </a:lnTo>
                <a:lnTo>
                  <a:pt x="11391858" y="7561345"/>
                </a:lnTo>
                <a:lnTo>
                  <a:pt x="0" y="7561345"/>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4448926"/>
            <a:ext cx="19258069" cy="19258069"/>
          </a:xfrm>
          <a:custGeom>
            <a:avLst/>
            <a:gdLst/>
            <a:ahLst/>
            <a:cxnLst/>
            <a:rect l="l" t="t" r="r" b="b"/>
            <a:pathLst>
              <a:path w="19258069" h="19258069">
                <a:moveTo>
                  <a:pt x="0" y="0"/>
                </a:moveTo>
                <a:lnTo>
                  <a:pt x="19258069" y="0"/>
                </a:lnTo>
                <a:lnTo>
                  <a:pt x="19258069"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85035" y="187417"/>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33402" y="1884875"/>
            <a:ext cx="10543725" cy="5845409"/>
          </a:xfrm>
          <a:prstGeom prst="rect">
            <a:avLst/>
          </a:prstGeom>
        </p:spPr>
        <p:txBody>
          <a:bodyPr lIns="0" tIns="0" rIns="0" bIns="0" rtlCol="0" anchor="t">
            <a:spAutoFit/>
          </a:bodyPr>
          <a:lstStyle/>
          <a:p>
            <a:pPr marL="451397" lvl="1" indent="-225698" algn="just">
              <a:lnSpc>
                <a:spcPts val="2927"/>
              </a:lnSpc>
              <a:buFont typeface="Arial"/>
              <a:buChar char="•"/>
            </a:pPr>
            <a:r>
              <a:rPr lang="en-US" sz="2090">
                <a:solidFill>
                  <a:srgbClr val="343434"/>
                </a:solidFill>
                <a:latin typeface="Arial Unicode"/>
                <a:ea typeface="Arial Unicode"/>
                <a:cs typeface="Arial Unicode"/>
                <a:sym typeface="Arial Unicode"/>
              </a:rPr>
              <a:t>Phạm vi: Xây dựng dưới dạng Website (Web-based platform).</a:t>
            </a:r>
          </a:p>
          <a:p>
            <a:pPr marL="451397" lvl="1" indent="-225698" algn="just">
              <a:lnSpc>
                <a:spcPts val="2927"/>
              </a:lnSpc>
              <a:buFont typeface="Arial"/>
              <a:buChar char="•"/>
            </a:pPr>
            <a:r>
              <a:rPr lang="en-US" sz="2090">
                <a:solidFill>
                  <a:srgbClr val="343434"/>
                </a:solidFill>
                <a:latin typeface="Arial Unicode"/>
                <a:ea typeface="Arial Unicode"/>
                <a:cs typeface="Arial Unicode"/>
                <a:sym typeface="Arial Unicode"/>
              </a:rPr>
              <a:t>Trọng tâm: Quản lý người dùng, Ngân hàng câu hỏi, Chấm điểm tự động.</a:t>
            </a:r>
          </a:p>
          <a:p>
            <a:pPr marL="451397" lvl="1" indent="-225698" algn="just">
              <a:lnSpc>
                <a:spcPts val="2927"/>
              </a:lnSpc>
              <a:buFont typeface="Arial"/>
              <a:buChar char="•"/>
            </a:pPr>
            <a:r>
              <a:rPr lang="en-US" sz="2090">
                <a:solidFill>
                  <a:srgbClr val="343434"/>
                </a:solidFill>
                <a:latin typeface="Arial Unicode"/>
                <a:ea typeface="Arial Unicode"/>
                <a:cs typeface="Arial Unicode"/>
                <a:sym typeface="Arial Unicode"/>
              </a:rPr>
              <a:t>Chưa bao gồm (Ràng buộc): Giám sát thi bằng AI, Ứng dụng di động (Mobile App), Tích hợp thanh toán.</a:t>
            </a:r>
          </a:p>
          <a:p>
            <a:pPr marL="451397" lvl="1" indent="-225698" algn="just">
              <a:lnSpc>
                <a:spcPts val="2927"/>
              </a:lnSpc>
              <a:buFont typeface="Arial"/>
              <a:buChar char="•"/>
            </a:pPr>
            <a:r>
              <a:rPr lang="en-US" sz="2090">
                <a:solidFill>
                  <a:srgbClr val="343434"/>
                </a:solidFill>
                <a:latin typeface="Arial Unicode"/>
                <a:ea typeface="Arial Unicode"/>
                <a:cs typeface="Arial Unicode"/>
                <a:sym typeface="Arial Unicode"/>
              </a:rPr>
              <a:t>Môi trường: Triển khai trên Internet, truy cập qua trình duyệt (Web Browser).</a:t>
            </a: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a:p>
            <a:pPr algn="just">
              <a:lnSpc>
                <a:spcPts val="2647"/>
              </a:lnSpc>
            </a:pPr>
            <a:endParaRPr lang="en-US" sz="2090">
              <a:solidFill>
                <a:srgbClr val="343434"/>
              </a:solidFill>
              <a:latin typeface="Arial Unicode"/>
              <a:ea typeface="Arial Unicode"/>
              <a:cs typeface="Arial Unicode"/>
              <a:sym typeface="Arial Unicode"/>
            </a:endParaRPr>
          </a:p>
        </p:txBody>
      </p:sp>
      <p:sp>
        <p:nvSpPr>
          <p:cNvPr id="5" name="TextBox 5"/>
          <p:cNvSpPr txBox="1"/>
          <p:nvPr/>
        </p:nvSpPr>
        <p:spPr>
          <a:xfrm>
            <a:off x="16738597" y="9028209"/>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02</a:t>
            </a:r>
          </a:p>
        </p:txBody>
      </p:sp>
      <p:sp>
        <p:nvSpPr>
          <p:cNvPr id="6" name="Freeform 6"/>
          <p:cNvSpPr/>
          <p:nvPr/>
        </p:nvSpPr>
        <p:spPr>
          <a:xfrm>
            <a:off x="0" y="-144888"/>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315877" y="990600"/>
            <a:ext cx="15568670" cy="658107"/>
          </a:xfrm>
          <a:prstGeom prst="rect">
            <a:avLst/>
          </a:prstGeom>
        </p:spPr>
        <p:txBody>
          <a:bodyPr lIns="0" tIns="0" rIns="0" bIns="0" rtlCol="0" anchor="t">
            <a:spAutoFit/>
          </a:bodyPr>
          <a:lstStyle/>
          <a:p>
            <a:pPr algn="ctr">
              <a:lnSpc>
                <a:spcPts val="5275"/>
              </a:lnSpc>
              <a:spcBef>
                <a:spcPct val="0"/>
              </a:spcBef>
            </a:pPr>
            <a:r>
              <a:rPr lang="en-US" sz="4089" b="1" u="sng" spc="-224">
                <a:solidFill>
                  <a:srgbClr val="343434"/>
                </a:solidFill>
                <a:latin typeface="DM Sans Bold"/>
                <a:ea typeface="DM Sans Bold"/>
                <a:cs typeface="DM Sans Bold"/>
                <a:sym typeface="DM Sans Bold"/>
              </a:rPr>
              <a:t> 2 .PHẠM VI &amp; NGỮ CẢNH HỆ THỐNG </a:t>
            </a:r>
          </a:p>
        </p:txBody>
      </p:sp>
      <p:sp>
        <p:nvSpPr>
          <p:cNvPr id="8" name="TextBox 8"/>
          <p:cNvSpPr txBox="1"/>
          <p:nvPr/>
        </p:nvSpPr>
        <p:spPr>
          <a:xfrm>
            <a:off x="-129609" y="3895880"/>
            <a:ext cx="15568670" cy="658107"/>
          </a:xfrm>
          <a:prstGeom prst="rect">
            <a:avLst/>
          </a:prstGeom>
        </p:spPr>
        <p:txBody>
          <a:bodyPr lIns="0" tIns="0" rIns="0" bIns="0" rtlCol="0" anchor="t">
            <a:spAutoFit/>
          </a:bodyPr>
          <a:lstStyle/>
          <a:p>
            <a:pPr algn="ctr">
              <a:lnSpc>
                <a:spcPts val="5275"/>
              </a:lnSpc>
              <a:spcBef>
                <a:spcPct val="0"/>
              </a:spcBef>
            </a:pPr>
            <a:r>
              <a:rPr lang="en-US" sz="4089" b="1" u="sng" spc="-224">
                <a:solidFill>
                  <a:srgbClr val="343434"/>
                </a:solidFill>
                <a:latin typeface="DM Sans Bold"/>
                <a:ea typeface="DM Sans Bold"/>
                <a:cs typeface="DM Sans Bold"/>
                <a:sym typeface="DM Sans Bold"/>
              </a:rPr>
              <a:t> 3 .YÊU CẦU CHỨC NĂNG (FUNCTIONAL REQUIREMENTS)</a:t>
            </a:r>
          </a:p>
        </p:txBody>
      </p:sp>
      <p:graphicFrame>
        <p:nvGraphicFramePr>
          <p:cNvPr id="9" name="Table 9"/>
          <p:cNvGraphicFramePr>
            <a:graphicFrameLocks noGrp="1"/>
          </p:cNvGraphicFramePr>
          <p:nvPr/>
        </p:nvGraphicFramePr>
        <p:xfrm>
          <a:off x="1233402" y="4826630"/>
          <a:ext cx="12451520" cy="4468280"/>
        </p:xfrm>
        <a:graphic>
          <a:graphicData uri="http://schemas.openxmlformats.org/drawingml/2006/table">
            <a:tbl>
              <a:tblPr/>
              <a:tblGrid>
                <a:gridCol w="6225760">
                  <a:extLst>
                    <a:ext uri="{9D8B030D-6E8A-4147-A177-3AD203B41FA5}">
                      <a16:colId xmlns:a16="http://schemas.microsoft.com/office/drawing/2014/main" val="20000"/>
                    </a:ext>
                  </a:extLst>
                </a:gridCol>
                <a:gridCol w="6225760">
                  <a:extLst>
                    <a:ext uri="{9D8B030D-6E8A-4147-A177-3AD203B41FA5}">
                      <a16:colId xmlns:a16="http://schemas.microsoft.com/office/drawing/2014/main" val="20001"/>
                    </a:ext>
                  </a:extLst>
                </a:gridCol>
              </a:tblGrid>
              <a:tr h="1117070">
                <a:tc>
                  <a:txBody>
                    <a:bodyPr/>
                    <a:lstStyle/>
                    <a:p>
                      <a:pPr algn="l">
                        <a:lnSpc>
                          <a:spcPts val="1955"/>
                        </a:lnSpc>
                        <a:defRPr/>
                      </a:pPr>
                      <a:r>
                        <a:rPr lang="en-US" sz="1700" b="1">
                          <a:solidFill>
                            <a:srgbClr val="1F1F1F"/>
                          </a:solidFill>
                          <a:latin typeface="Arial Unicode Bold"/>
                          <a:ea typeface="Arial Unicode Bold"/>
                          <a:cs typeface="Arial Unicode Bold"/>
                          <a:sym typeface="Arial Unicode Bold"/>
                        </a:rPr>
                        <a:t>Nhóm Người Dùng</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EFEFEF"/>
                    </a:solidFill>
                  </a:tcPr>
                </a:tc>
                <a:tc>
                  <a:txBody>
                    <a:bodyPr/>
                    <a:lstStyle/>
                    <a:p>
                      <a:pPr algn="l">
                        <a:lnSpc>
                          <a:spcPts val="1955"/>
                        </a:lnSpc>
                        <a:defRPr/>
                      </a:pPr>
                      <a:r>
                        <a:rPr lang="en-US" sz="1700" b="1">
                          <a:solidFill>
                            <a:srgbClr val="1F1F1F"/>
                          </a:solidFill>
                          <a:latin typeface="Arial Unicode Bold"/>
                          <a:ea typeface="Arial Unicode Bold"/>
                          <a:cs typeface="Arial Unicode Bold"/>
                          <a:sym typeface="Arial Unicode Bold"/>
                        </a:rPr>
                        <a:t>Chức Năng Chính (Key Functions)</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EFEFEF"/>
                    </a:solidFill>
                  </a:tcPr>
                </a:tc>
                <a:extLst>
                  <a:ext uri="{0D108BD9-81ED-4DB2-BD59-A6C34878D82A}">
                    <a16:rowId xmlns:a16="http://schemas.microsoft.com/office/drawing/2014/main" val="10000"/>
                  </a:ext>
                </a:extLst>
              </a:tr>
              <a:tr h="1117070">
                <a:tc>
                  <a:txBody>
                    <a:bodyPr/>
                    <a:lstStyle/>
                    <a:p>
                      <a:pPr algn="l">
                        <a:lnSpc>
                          <a:spcPts val="1955"/>
                        </a:lnSpc>
                        <a:defRPr/>
                      </a:pPr>
                      <a:r>
                        <a:rPr lang="en-US" sz="1700">
                          <a:solidFill>
                            <a:srgbClr val="1F1F1F"/>
                          </a:solidFill>
                          <a:latin typeface="Arial Unicode"/>
                          <a:ea typeface="Arial Unicode"/>
                          <a:cs typeface="Arial Unicode"/>
                          <a:sym typeface="Arial Unicode"/>
                        </a:rPr>
                        <a:t>Học Viên</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a:lnSpc>
                          <a:spcPts val="1955"/>
                        </a:lnSpc>
                        <a:defRPr/>
                      </a:pPr>
                      <a:r>
                        <a:rPr lang="en-US" sz="1700">
                          <a:solidFill>
                            <a:srgbClr val="1F1F1F"/>
                          </a:solidFill>
                          <a:latin typeface="Arial Unicode"/>
                          <a:ea typeface="Arial Unicode"/>
                          <a:cs typeface="Arial Unicode"/>
                          <a:sym typeface="Arial Unicode"/>
                        </a:rPr>
                        <a:t>Làm bài trực tuyến (Trắc nghiệm/Tự luận). Đăng ký/Đăng nhập an toàn. Tìm kiếm đề thi. Xem Kết quả &amp; Phân tích chi tiết/tức thì. Xem Lịch sử làm bài.</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7070">
                <a:tc>
                  <a:txBody>
                    <a:bodyPr/>
                    <a:lstStyle/>
                    <a:p>
                      <a:pPr algn="l">
                        <a:lnSpc>
                          <a:spcPts val="1955"/>
                        </a:lnSpc>
                        <a:defRPr/>
                      </a:pPr>
                      <a:r>
                        <a:rPr lang="en-US" sz="1700">
                          <a:solidFill>
                            <a:srgbClr val="1F1F1F"/>
                          </a:solidFill>
                          <a:latin typeface="Arial Unicode"/>
                          <a:ea typeface="Arial Unicode"/>
                          <a:cs typeface="Arial Unicode"/>
                          <a:sym typeface="Arial Unicode"/>
                        </a:rPr>
                        <a:t>Giáo Viên</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a:lnSpc>
                          <a:spcPts val="1955"/>
                        </a:lnSpc>
                        <a:defRPr/>
                      </a:pPr>
                      <a:r>
                        <a:rPr lang="en-US" sz="1700">
                          <a:solidFill>
                            <a:srgbClr val="1F1F1F"/>
                          </a:solidFill>
                          <a:latin typeface="Arial Unicode"/>
                          <a:ea typeface="Arial Unicode"/>
                          <a:cs typeface="Arial Unicode"/>
                          <a:sym typeface="Arial Unicode"/>
                        </a:rPr>
                        <a:t>Quản lý Ngân hàng Câu hỏi (Thêm/Sửa/Xóa, Độ khó, Môn học). Xây dựng Đề thi (Thiết lập cấu trúc, thời gian). Chấm điểm (Tự động + Thủ công). Xem Báo cáo kết quả học viên.</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17070">
                <a:tc>
                  <a:txBody>
                    <a:bodyPr/>
                    <a:lstStyle/>
                    <a:p>
                      <a:pPr algn="l">
                        <a:lnSpc>
                          <a:spcPts val="1955"/>
                        </a:lnSpc>
                        <a:defRPr/>
                      </a:pPr>
                      <a:r>
                        <a:rPr lang="en-US" sz="1700">
                          <a:solidFill>
                            <a:srgbClr val="1F1F1F"/>
                          </a:solidFill>
                          <a:latin typeface="Arial Unicode"/>
                          <a:ea typeface="Arial Unicode"/>
                          <a:cs typeface="Arial Unicode"/>
                          <a:sym typeface="Arial Unicode"/>
                        </a:rPr>
                        <a:t>Quản Trị Viên</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a:lnSpc>
                          <a:spcPts val="1955"/>
                        </a:lnSpc>
                        <a:defRPr/>
                      </a:pPr>
                      <a:r>
                        <a:rPr lang="en-US" sz="1700">
                          <a:solidFill>
                            <a:srgbClr val="1F1F1F"/>
                          </a:solidFill>
                          <a:latin typeface="Arial Unicode"/>
                          <a:ea typeface="Arial Unicode"/>
                          <a:cs typeface="Arial Unicode"/>
                          <a:sym typeface="Arial Unicode"/>
                        </a:rPr>
                        <a:t>Quản lý Người dùng (Phân quyền, Thêm/Sửa/Khóa tài khoản). Quản lý Dữ liệu (Câu hỏi, Đề thi, Kết quả). Giám sát hoạt động hệ thống. Bảo mật &amp; Sao lưu dữ liệu.</a:t>
                      </a:r>
                      <a:endParaRPr lang="en-US" sz="1100"/>
                    </a:p>
                  </a:txBody>
                  <a:tcPr marL="76200" marR="76200" marT="76200" marB="7620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023256" y="2901808"/>
            <a:ext cx="8831702" cy="7253035"/>
          </a:xfrm>
          <a:custGeom>
            <a:avLst/>
            <a:gdLst/>
            <a:ahLst/>
            <a:cxnLst/>
            <a:rect l="l" t="t" r="r" b="b"/>
            <a:pathLst>
              <a:path w="8831702" h="7253035">
                <a:moveTo>
                  <a:pt x="0" y="0"/>
                </a:moveTo>
                <a:lnTo>
                  <a:pt x="8831702" y="0"/>
                </a:lnTo>
                <a:lnTo>
                  <a:pt x="8831702" y="7253035"/>
                </a:lnTo>
                <a:lnTo>
                  <a:pt x="0" y="7253035"/>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265617" y="1501635"/>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479691" y="2591812"/>
            <a:ext cx="12174559" cy="4565460"/>
          </a:xfrm>
          <a:custGeom>
            <a:avLst/>
            <a:gdLst/>
            <a:ahLst/>
            <a:cxnLst/>
            <a:rect l="l" t="t" r="r" b="b"/>
            <a:pathLst>
              <a:path w="12174559" h="4565460">
                <a:moveTo>
                  <a:pt x="0" y="0"/>
                </a:moveTo>
                <a:lnTo>
                  <a:pt x="12174559" y="0"/>
                </a:lnTo>
                <a:lnTo>
                  <a:pt x="12174559" y="4565459"/>
                </a:lnTo>
                <a:lnTo>
                  <a:pt x="0" y="4565459"/>
                </a:lnTo>
                <a:lnTo>
                  <a:pt x="0" y="0"/>
                </a:lnTo>
                <a:close/>
              </a:path>
            </a:pathLst>
          </a:custGeom>
          <a:blipFill>
            <a:blip r:embed="rId12"/>
            <a:stretch>
              <a:fillRect/>
            </a:stretch>
          </a:blipFill>
        </p:spPr>
      </p:sp>
      <p:sp>
        <p:nvSpPr>
          <p:cNvPr id="8" name="Freeform 8"/>
          <p:cNvSpPr/>
          <p:nvPr/>
        </p:nvSpPr>
        <p:spPr>
          <a:xfrm>
            <a:off x="711513" y="6621006"/>
            <a:ext cx="11855685" cy="3527066"/>
          </a:xfrm>
          <a:custGeom>
            <a:avLst/>
            <a:gdLst/>
            <a:ahLst/>
            <a:cxnLst/>
            <a:rect l="l" t="t" r="r" b="b"/>
            <a:pathLst>
              <a:path w="11855685" h="3527066">
                <a:moveTo>
                  <a:pt x="0" y="0"/>
                </a:moveTo>
                <a:lnTo>
                  <a:pt x="11855685" y="0"/>
                </a:lnTo>
                <a:lnTo>
                  <a:pt x="11855685" y="3527066"/>
                </a:lnTo>
                <a:lnTo>
                  <a:pt x="0" y="3527066"/>
                </a:lnTo>
                <a:lnTo>
                  <a:pt x="0" y="0"/>
                </a:lnTo>
                <a:close/>
              </a:path>
            </a:pathLst>
          </a:custGeom>
          <a:blipFill>
            <a:blip r:embed="rId13"/>
            <a:stretch>
              <a:fillRect/>
            </a:stretch>
          </a:blipFill>
        </p:spPr>
      </p:sp>
      <p:sp>
        <p:nvSpPr>
          <p:cNvPr id="9" name="TextBox 9"/>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1" name="TextBox 11"/>
          <p:cNvSpPr txBox="1"/>
          <p:nvPr/>
        </p:nvSpPr>
        <p:spPr>
          <a:xfrm>
            <a:off x="12654250" y="4905375"/>
            <a:ext cx="5511896" cy="3654425"/>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VIÊN/ADMIN KHI QUẢN TRỊ VỀ DUYỆT BÀI THI VÀ CHẤM THI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963117" y="2450561"/>
            <a:ext cx="10982181" cy="7632616"/>
          </a:xfrm>
          <a:custGeom>
            <a:avLst/>
            <a:gdLst/>
            <a:ahLst/>
            <a:cxnLst/>
            <a:rect l="l" t="t" r="r" b="b"/>
            <a:pathLst>
              <a:path w="10982181" h="7632616">
                <a:moveTo>
                  <a:pt x="0" y="0"/>
                </a:moveTo>
                <a:lnTo>
                  <a:pt x="10982181" y="0"/>
                </a:lnTo>
                <a:lnTo>
                  <a:pt x="10982181" y="7632616"/>
                </a:lnTo>
                <a:lnTo>
                  <a:pt x="0" y="7632616"/>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10" name="TextBox 10"/>
          <p:cNvSpPr txBox="1"/>
          <p:nvPr/>
        </p:nvSpPr>
        <p:spPr>
          <a:xfrm>
            <a:off x="5650265" y="1453611"/>
            <a:ext cx="2785705" cy="996950"/>
          </a:xfrm>
          <a:prstGeom prst="rect">
            <a:avLst/>
          </a:prstGeom>
        </p:spPr>
        <p:txBody>
          <a:bodyPr lIns="0" tIns="0" rIns="0" bIns="0" rtlCol="0" anchor="t">
            <a:spAutoFit/>
          </a:bodyPr>
          <a:lstStyle/>
          <a:p>
            <a:pPr algn="ctr">
              <a:lnSpc>
                <a:spcPts val="7000"/>
              </a:lnSpc>
              <a:spcBef>
                <a:spcPct val="0"/>
              </a:spcBef>
            </a:pPr>
            <a:r>
              <a:rPr lang="en-US" sz="5000">
                <a:solidFill>
                  <a:srgbClr val="343434"/>
                </a:solidFill>
                <a:latin typeface="Cooper Hewitt"/>
                <a:ea typeface="Cooper Hewitt"/>
                <a:cs typeface="Cooper Hewitt"/>
                <a:sym typeface="Cooper Hewitt"/>
              </a:rPr>
              <a:t>GIÁO VIÊN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2427441" y="2467987"/>
            <a:ext cx="12079379" cy="7685505"/>
          </a:xfrm>
          <a:custGeom>
            <a:avLst/>
            <a:gdLst/>
            <a:ahLst/>
            <a:cxnLst/>
            <a:rect l="l" t="t" r="r" b="b"/>
            <a:pathLst>
              <a:path w="12079379" h="7685505">
                <a:moveTo>
                  <a:pt x="0" y="0"/>
                </a:moveTo>
                <a:lnTo>
                  <a:pt x="12079379" y="0"/>
                </a:lnTo>
                <a:lnTo>
                  <a:pt x="12079379" y="7685505"/>
                </a:lnTo>
                <a:lnTo>
                  <a:pt x="0" y="7685505"/>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0" y="-852177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792120" y="2901808"/>
            <a:ext cx="14447224" cy="6447074"/>
          </a:xfrm>
          <a:custGeom>
            <a:avLst/>
            <a:gdLst/>
            <a:ahLst/>
            <a:cxnLst/>
            <a:rect l="l" t="t" r="r" b="b"/>
            <a:pathLst>
              <a:path w="14447224" h="6447074">
                <a:moveTo>
                  <a:pt x="0" y="0"/>
                </a:moveTo>
                <a:lnTo>
                  <a:pt x="14447224" y="0"/>
                </a:lnTo>
                <a:lnTo>
                  <a:pt x="14447224" y="6447073"/>
                </a:lnTo>
                <a:lnTo>
                  <a:pt x="0" y="6447073"/>
                </a:lnTo>
                <a:lnTo>
                  <a:pt x="0" y="0"/>
                </a:lnTo>
                <a:close/>
              </a:path>
            </a:pathLst>
          </a:custGeom>
          <a:blipFill>
            <a:blip r:embed="rId12"/>
            <a:stretch>
              <a:fillRect/>
            </a:stretch>
          </a:blipFill>
        </p:spPr>
      </p:sp>
      <p:sp>
        <p:nvSpPr>
          <p:cNvPr id="8" name="TextBox 8"/>
          <p:cNvSpPr txBox="1"/>
          <p:nvPr/>
        </p:nvSpPr>
        <p:spPr>
          <a:xfrm>
            <a:off x="1659532" y="1471037"/>
            <a:ext cx="353109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6.GIAO DIỆN</a:t>
            </a:r>
          </a:p>
        </p:txBody>
      </p:sp>
      <p:sp>
        <p:nvSpPr>
          <p:cNvPr id="9" name="TextBox 9"/>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39265" y="2055077"/>
            <a:ext cx="16420035" cy="6677025"/>
          </a:xfrm>
          <a:prstGeom prst="rect">
            <a:avLst/>
          </a:prstGeom>
        </p:spPr>
        <p:txBody>
          <a:bodyPr lIns="0" tIns="0" rIns="0" bIns="0" rtlCol="0" anchor="t">
            <a:spAutoFit/>
          </a:bodyPr>
          <a:lstStyle/>
          <a:p>
            <a:pPr algn="ctr">
              <a:lnSpc>
                <a:spcPts val="16800"/>
              </a:lnSpc>
            </a:pPr>
            <a:r>
              <a:rPr lang="en-US" sz="12000" b="1">
                <a:solidFill>
                  <a:srgbClr val="343434"/>
                </a:solidFill>
                <a:latin typeface="Cooper Hewitt Bold"/>
                <a:ea typeface="Cooper Hewitt Bold"/>
                <a:cs typeface="Cooper Hewitt Bold"/>
                <a:sym typeface="Cooper Hewitt Bold"/>
              </a:rPr>
              <a:t>KẾT LUẬN VÀ HƯỚNG PHÁT TRIỂN</a:t>
            </a:r>
          </a:p>
          <a:p>
            <a:pPr algn="ctr">
              <a:lnSpc>
                <a:spcPts val="16800"/>
              </a:lnSpc>
            </a:pPr>
            <a:endParaRPr lang="en-US" sz="12000" b="1">
              <a:solidFill>
                <a:srgbClr val="343434"/>
              </a:solidFill>
              <a:latin typeface="Cooper Hewitt Bold"/>
              <a:ea typeface="Cooper Hewitt Bold"/>
              <a:cs typeface="Cooper Hewitt Bold"/>
              <a:sym typeface="Cooper Hewitt Bold"/>
            </a:endParaRPr>
          </a:p>
        </p:txBody>
      </p:sp>
      <p:sp>
        <p:nvSpPr>
          <p:cNvPr id="5" name="Freeform 5"/>
          <p:cNvSpPr/>
          <p:nvPr/>
        </p:nvSpPr>
        <p:spPr>
          <a:xfrm>
            <a:off x="2654205"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3272011"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4072464"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1354446">
            <a:off x="16735934" y="998849"/>
            <a:ext cx="1497033" cy="2339114"/>
          </a:xfrm>
          <a:custGeom>
            <a:avLst/>
            <a:gdLst/>
            <a:ahLst/>
            <a:cxnLst/>
            <a:rect l="l" t="t" r="r" b="b"/>
            <a:pathLst>
              <a:path w="1497033" h="2339114">
                <a:moveTo>
                  <a:pt x="0" y="0"/>
                </a:moveTo>
                <a:lnTo>
                  <a:pt x="1497034" y="0"/>
                </a:lnTo>
                <a:lnTo>
                  <a:pt x="1497034" y="2339115"/>
                </a:lnTo>
                <a:lnTo>
                  <a:pt x="0" y="233911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rot="885027">
            <a:off x="4802886" y="767132"/>
            <a:ext cx="2206219" cy="1740908"/>
          </a:xfrm>
          <a:custGeom>
            <a:avLst/>
            <a:gdLst/>
            <a:ahLst/>
            <a:cxnLst/>
            <a:rect l="l" t="t" r="r" b="b"/>
            <a:pathLst>
              <a:path w="2206219" h="1740908">
                <a:moveTo>
                  <a:pt x="0" y="0"/>
                </a:moveTo>
                <a:lnTo>
                  <a:pt x="2206219" y="0"/>
                </a:lnTo>
                <a:lnTo>
                  <a:pt x="2206219" y="1740907"/>
                </a:lnTo>
                <a:lnTo>
                  <a:pt x="0" y="174090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TextBox 12"/>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3" name="TextBox 13"/>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4" name="TextBox 14"/>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5" name="TextBox 15"/>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6" name="TextBox 1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08531" y="-8420357"/>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TextBox 7"/>
          <p:cNvSpPr txBox="1"/>
          <p:nvPr/>
        </p:nvSpPr>
        <p:spPr>
          <a:xfrm>
            <a:off x="1659532" y="1471037"/>
            <a:ext cx="10601655"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1.THÀNH TỰU </a:t>
            </a: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9" name="TextBox 9"/>
          <p:cNvSpPr txBox="1"/>
          <p:nvPr/>
        </p:nvSpPr>
        <p:spPr>
          <a:xfrm>
            <a:off x="1940822" y="2767101"/>
            <a:ext cx="11638304" cy="5320554"/>
          </a:xfrm>
          <a:prstGeom prst="rect">
            <a:avLst/>
          </a:prstGeom>
        </p:spPr>
        <p:txBody>
          <a:bodyPr lIns="0" tIns="0" rIns="0" bIns="0" rtlCol="0" anchor="t">
            <a:spAutoFit/>
          </a:bodyPr>
          <a:lstStyle/>
          <a:p>
            <a:pPr marL="508310" lvl="1" indent="-254155" algn="just">
              <a:lnSpc>
                <a:spcPts val="3296"/>
              </a:lnSpc>
              <a:buFont typeface="Arial"/>
              <a:buChar char="•"/>
            </a:pPr>
            <a:r>
              <a:rPr lang="en-US" sz="2354">
                <a:solidFill>
                  <a:srgbClr val="343434"/>
                </a:solidFill>
                <a:latin typeface="Arial Unicode"/>
                <a:ea typeface="Arial Unicode"/>
                <a:cs typeface="Arial Unicode"/>
                <a:sym typeface="Arial Unicode"/>
              </a:rPr>
              <a:t>HỆ THỐNG ĐÃ PHÁT TRIỂN:</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XÂY DỰNG THÀNH CÔNG NỀN TẢNG LUYỆN THI TRỰC TUYẾN, ĐÁP ỨNG CÁC CHỨC NĂNG CỐT LÕI: ĐĂNG KÝ/ĐĂNG NHẬP, LÀM BÀI, XEM KẾT QUẢ &amp; QUẢN LÝ TÀI KHOẢN.</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HỆ THỐNG VẬN HÀNH ỔN ĐỊNH, GIAO DIỆN THÂN THIỆN, HỖ TRỢ TỐT CHO VIỆC TỰ HỌC VÀ TỰ ĐÁNH GIÁ.</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PHƯƠNG PHÁP THỰC THI:</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ÁP DỤNG QUY TRÌNH PHÂN TÍCH – THIẾT KẾ BÀI BẢN (SỬ DỤNG UML).</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HOÀN THÀNH CÀI ĐẶT &amp; TRIỂN KHAI ĐẦY ĐỦ CÁC CHỨC NĂNG.</a:t>
            </a:r>
          </a:p>
          <a:p>
            <a:pPr marL="508310" lvl="1" indent="-254155" algn="just">
              <a:lnSpc>
                <a:spcPts val="3296"/>
              </a:lnSpc>
              <a:spcBef>
                <a:spcPct val="0"/>
              </a:spcBef>
              <a:buFont typeface="Arial"/>
              <a:buChar char="•"/>
            </a:pPr>
            <a:r>
              <a:rPr lang="en-US" sz="2354">
                <a:solidFill>
                  <a:srgbClr val="343434"/>
                </a:solidFill>
                <a:latin typeface="Arial Unicode"/>
                <a:ea typeface="Arial Unicode"/>
                <a:cs typeface="Arial Unicode"/>
                <a:sym typeface="Arial Unicode"/>
              </a:rPr>
              <a:t>ĐẢM BẢO CHẤT LƯỢNG QUA GIAI ĐOẠN KIỂM THỬ NGHIÊM NGẶT.</a:t>
            </a:r>
          </a:p>
          <a:p>
            <a:pPr algn="just">
              <a:lnSpc>
                <a:spcPts val="3296"/>
              </a:lnSpc>
              <a:spcBef>
                <a:spcPct val="0"/>
              </a:spcBef>
            </a:pPr>
            <a:r>
              <a:rPr lang="en-US" sz="2354">
                <a:solidFill>
                  <a:srgbClr val="343434"/>
                </a:solidFill>
                <a:latin typeface="Arial Unicode"/>
                <a:ea typeface="Arial Unicode"/>
                <a:cs typeface="Arial Unicode"/>
                <a:sym typeface="Arial Unicode"/>
              </a:rPr>
              <a:t>→ KẾT LUẬN: HỆ THỐNG ĐÃ CHỨNG MINH KHẢ NĂNG ỨNG DỤNG THỰC TẾ TRONG VIỆC HỖ TRỢ ÔN TẬP VÀ KIỂM TRA.</a:t>
            </a:r>
          </a:p>
          <a:p>
            <a:pPr algn="just">
              <a:lnSpc>
                <a:spcPts val="3436"/>
              </a:lnSpc>
              <a:spcBef>
                <a:spcPct val="0"/>
              </a:spcBef>
            </a:pPr>
            <a:endParaRPr lang="en-US" sz="2354">
              <a:solidFill>
                <a:srgbClr val="343434"/>
              </a:solidFill>
              <a:latin typeface="Arial Unicode"/>
              <a:ea typeface="Arial Unicode"/>
              <a:cs typeface="Arial Unicode"/>
              <a:sym typeface="Arial Unicod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608531" y="-8420357"/>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TextBox 7"/>
          <p:cNvSpPr txBox="1"/>
          <p:nvPr/>
        </p:nvSpPr>
        <p:spPr>
          <a:xfrm>
            <a:off x="1659532" y="1471037"/>
            <a:ext cx="10601655"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 2. HẠN CHẾ CỦA HỆ THỐNG</a:t>
            </a:r>
          </a:p>
          <a:p>
            <a:pPr algn="l">
              <a:lnSpc>
                <a:spcPts val="7000"/>
              </a:lnSpc>
            </a:pPr>
            <a:endParaRPr lang="en-US" sz="5000" b="1">
              <a:solidFill>
                <a:srgbClr val="343434"/>
              </a:solidFill>
              <a:latin typeface="Cooper Hewitt Bold"/>
              <a:ea typeface="Cooper Hewitt Bold"/>
              <a:cs typeface="Cooper Hewitt Bold"/>
              <a:sym typeface="Cooper Hewitt Bold"/>
            </a:endParaRP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9" name="TextBox 9"/>
          <p:cNvSpPr txBox="1"/>
          <p:nvPr/>
        </p:nvSpPr>
        <p:spPr>
          <a:xfrm>
            <a:off x="1940822" y="2757576"/>
            <a:ext cx="10885867" cy="5454757"/>
          </a:xfrm>
          <a:prstGeom prst="rect">
            <a:avLst/>
          </a:prstGeom>
        </p:spPr>
        <p:txBody>
          <a:bodyPr lIns="0" tIns="0" rIns="0" bIns="0" rtlCol="0" anchor="t">
            <a:spAutoFit/>
          </a:bodyPr>
          <a:lstStyle/>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MẶC DÙ HỆ THỐNG ĐÃ HOẠT ĐỘNG TƯƠNG ĐỐI HOÀN CHỈNH, NHƯNG VẪN CÒN MỘT SỐ HẠN CHẾ:</a:t>
            </a:r>
          </a:p>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GIAO DIỆN CHƯA TỐI ƯU HOÀN TOÀN CHO THIẾT BỊ DI ĐỘNG.</a:t>
            </a:r>
          </a:p>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HỆ THỐNG CHƯA HỖ TRỢ THI THỬ THEO MỨC ĐỘ (DỄ, TRUNG BÌNH, KHÓ).</a:t>
            </a:r>
          </a:p>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CHƯA CÓ TÍNH NĂNG GỢI Ý BÀI HỌC HOẶC ĐỀ THI PHÙ HỢP TRÌNH ĐỘ NGƯỜI DÙNG.</a:t>
            </a:r>
          </a:p>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CHƯA CÓ CHỨC NĂNG THI THEO PHÒNG THI HOẶC THI THEO THỜI GIAN DO GIÁO VIÊN TẠO.</a:t>
            </a:r>
          </a:p>
          <a:p>
            <a:pPr marL="564040" lvl="1" indent="-282020" algn="just">
              <a:lnSpc>
                <a:spcPts val="3657"/>
              </a:lnSpc>
              <a:spcBef>
                <a:spcPct val="0"/>
              </a:spcBef>
              <a:buFont typeface="Arial"/>
              <a:buChar char="•"/>
            </a:pPr>
            <a:r>
              <a:rPr lang="en-US" sz="2612">
                <a:solidFill>
                  <a:srgbClr val="343434"/>
                </a:solidFill>
                <a:latin typeface="Arial Unicode"/>
                <a:ea typeface="Arial Unicode"/>
                <a:cs typeface="Arial Unicode"/>
                <a:sym typeface="Arial Unicode"/>
              </a:rPr>
              <a:t>TÍNH NĂNG PHÂN QUYỀN CÒN ĐƠN GIẢN VÀ CẦN MỞ RỘNG THÊM.</a:t>
            </a:r>
          </a:p>
          <a:p>
            <a:pPr algn="just">
              <a:lnSpc>
                <a:spcPts val="3812"/>
              </a:lnSpc>
              <a:spcBef>
                <a:spcPct val="0"/>
              </a:spcBef>
            </a:pPr>
            <a:endParaRPr lang="en-US" sz="2612">
              <a:solidFill>
                <a:srgbClr val="343434"/>
              </a:solidFill>
              <a:latin typeface="Arial Unicode"/>
              <a:ea typeface="Arial Unicode"/>
              <a:cs typeface="Arial Unicode"/>
              <a:sym typeface="Arial Unicod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31821" y="-8145069"/>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40699">
            <a:off x="16166214" y="487287"/>
            <a:ext cx="1954056" cy="1239938"/>
          </a:xfrm>
          <a:custGeom>
            <a:avLst/>
            <a:gdLst/>
            <a:ahLst/>
            <a:cxnLst/>
            <a:rect l="l" t="t" r="r" b="b"/>
            <a:pathLst>
              <a:path w="1954056" h="1239938">
                <a:moveTo>
                  <a:pt x="0" y="0"/>
                </a:moveTo>
                <a:lnTo>
                  <a:pt x="1954056" y="0"/>
                </a:lnTo>
                <a:lnTo>
                  <a:pt x="1954056" y="1239937"/>
                </a:lnTo>
                <a:lnTo>
                  <a:pt x="0" y="12399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506387">
            <a:off x="15165567" y="1728479"/>
            <a:ext cx="2175992" cy="2346658"/>
          </a:xfrm>
          <a:custGeom>
            <a:avLst/>
            <a:gdLst/>
            <a:ahLst/>
            <a:cxnLst/>
            <a:rect l="l" t="t" r="r" b="b"/>
            <a:pathLst>
              <a:path w="2175992" h="2346658">
                <a:moveTo>
                  <a:pt x="0" y="0"/>
                </a:moveTo>
                <a:lnTo>
                  <a:pt x="2175992" y="0"/>
                </a:lnTo>
                <a:lnTo>
                  <a:pt x="2175992" y="2346658"/>
                </a:lnTo>
                <a:lnTo>
                  <a:pt x="0" y="234665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1175061">
            <a:off x="17002981" y="2668986"/>
            <a:ext cx="1260868" cy="3255763"/>
          </a:xfrm>
          <a:custGeom>
            <a:avLst/>
            <a:gdLst/>
            <a:ahLst/>
            <a:cxnLst/>
            <a:rect l="l" t="t" r="r" b="b"/>
            <a:pathLst>
              <a:path w="1260868" h="3255763">
                <a:moveTo>
                  <a:pt x="0" y="0"/>
                </a:moveTo>
                <a:lnTo>
                  <a:pt x="1260868" y="0"/>
                </a:lnTo>
                <a:lnTo>
                  <a:pt x="1260868" y="3255763"/>
                </a:lnTo>
                <a:lnTo>
                  <a:pt x="0" y="32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TextBox 7"/>
          <p:cNvSpPr txBox="1"/>
          <p:nvPr/>
        </p:nvSpPr>
        <p:spPr>
          <a:xfrm>
            <a:off x="1659532" y="1471037"/>
            <a:ext cx="10601655" cy="1882775"/>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 3.HƯỚNG PHÁT TRIỂN</a:t>
            </a:r>
          </a:p>
          <a:p>
            <a:pPr algn="l">
              <a:lnSpc>
                <a:spcPts val="7000"/>
              </a:lnSpc>
            </a:pPr>
            <a:endParaRPr lang="en-US" sz="5000" b="1">
              <a:solidFill>
                <a:srgbClr val="343434"/>
              </a:solidFill>
              <a:latin typeface="Cooper Hewitt Bold"/>
              <a:ea typeface="Cooper Hewitt Bold"/>
              <a:cs typeface="Cooper Hewitt Bold"/>
              <a:sym typeface="Cooper Hewitt Bold"/>
            </a:endParaRPr>
          </a:p>
        </p:txBody>
      </p:sp>
      <p:sp>
        <p:nvSpPr>
          <p:cNvPr id="8" name="TextBox 8"/>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09</a:t>
            </a:r>
          </a:p>
        </p:txBody>
      </p:sp>
      <p:sp>
        <p:nvSpPr>
          <p:cNvPr id="9" name="TextBox 9"/>
          <p:cNvSpPr txBox="1"/>
          <p:nvPr/>
        </p:nvSpPr>
        <p:spPr>
          <a:xfrm>
            <a:off x="1795933" y="2807159"/>
            <a:ext cx="11125297" cy="6656727"/>
          </a:xfrm>
          <a:prstGeom prst="rect">
            <a:avLst/>
          </a:prstGeom>
        </p:spPr>
        <p:txBody>
          <a:bodyPr lIns="0" tIns="0" rIns="0" bIns="0" rtlCol="0" anchor="t">
            <a:spAutoFit/>
          </a:bodyPr>
          <a:lstStyle/>
          <a:p>
            <a:pPr marL="406782" lvl="1" indent="-203391" algn="just">
              <a:lnSpc>
                <a:spcPts val="2637"/>
              </a:lnSpc>
              <a:spcBef>
                <a:spcPct val="0"/>
              </a:spcBef>
              <a:buFont typeface="Arial"/>
              <a:buChar char="•"/>
            </a:pPr>
            <a:r>
              <a:rPr lang="en-US" sz="1884" u="sng">
                <a:solidFill>
                  <a:srgbClr val="343434"/>
                </a:solidFill>
                <a:latin typeface="Arial Unicode"/>
                <a:ea typeface="Arial Unicode"/>
                <a:cs typeface="Arial Unicode"/>
                <a:sym typeface="Arial Unicode"/>
              </a:rPr>
              <a:t>TRONG TƯƠNG LAI, HỆ THỐNG CÓ THỂ ĐƯỢC MỞ RỘNG THEO CÁC HƯỚNG SAU:</a:t>
            </a:r>
          </a:p>
          <a:p>
            <a:pPr marL="406782" lvl="1" indent="-203391" algn="just">
              <a:lnSpc>
                <a:spcPts val="2637"/>
              </a:lnSpc>
              <a:spcBef>
                <a:spcPct val="0"/>
              </a:spcBef>
              <a:buFont typeface="Arial"/>
              <a:buChar char="•"/>
            </a:pPr>
            <a:endParaRPr lang="en-US" sz="1884" u="sng">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TỐI ƯU GIAO DIỆN CHO MOBILE (RESPONSIVE 100%).</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PHÁT TRIỂN ỨNG DỤNG DI ĐỘNG (ANDROID/IOS) ĐỂ NGƯỜI DÙNG HỌC MỌI LÚC MỌI NƠI.</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TỰ ĐỘNG SINH ĐỀ THI BẰNG AI, HỖ TRỢ ĐA DẠNG DẠNG BÀI TẬP.</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THÊM TÍNH NĂNG GỢI Ý ĐỀ THI DỰA TRÊN KẾT QUẢ HỌC TẬP TRƯỚC ĐÓ.</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THÊM TÍNH NĂNG THI NHÓM, THI THEO PHÒNG, CÓ MÃ PHÒNG GIỐNG GOOGLE MEET.</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THÊM BÁO CÁO THỐNG KÊ CHI TIẾT CHO GIÁO VIÊN VÀ QUẢN TRỊ VIÊN.</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TỐI ƯU HIỆU NĂNG HỆ THỐNG, CACHE DỮ LIỆU, PHÂN TẢI KHI CÓ NHIỀU NGƯỜI TRUY CẬP.</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TÍCH HỢP THANH TOÁN NẾU MUỐN PHÁT TRIỂN THEO MÔ HÌNH HỌC PHÍ TRỰC TUYẾN.</a:t>
            </a:r>
          </a:p>
          <a:p>
            <a:pPr marL="406782" lvl="1" indent="-203391" algn="just">
              <a:lnSpc>
                <a:spcPts val="2637"/>
              </a:lnSpc>
              <a:spcBef>
                <a:spcPct val="0"/>
              </a:spcBef>
              <a:buFont typeface="Arial"/>
              <a:buChar char="•"/>
            </a:pPr>
            <a:endParaRPr lang="en-US" sz="1884">
              <a:solidFill>
                <a:srgbClr val="343434"/>
              </a:solidFill>
              <a:latin typeface="Arial Unicode"/>
              <a:ea typeface="Arial Unicode"/>
              <a:cs typeface="Arial Unicode"/>
              <a:sym typeface="Arial Unicode"/>
            </a:endParaRPr>
          </a:p>
          <a:p>
            <a:pPr marL="406782" lvl="1" indent="-203391" algn="just">
              <a:lnSpc>
                <a:spcPts val="2637"/>
              </a:lnSpc>
              <a:spcBef>
                <a:spcPct val="0"/>
              </a:spcBef>
              <a:buFont typeface="Arial"/>
              <a:buChar char="•"/>
            </a:pPr>
            <a:r>
              <a:rPr lang="en-US" sz="1884">
                <a:solidFill>
                  <a:srgbClr val="343434"/>
                </a:solidFill>
                <a:latin typeface="Arial Unicode"/>
                <a:ea typeface="Arial Unicode"/>
                <a:cs typeface="Arial Unicode"/>
                <a:sym typeface="Arial Unicode"/>
              </a:rPr>
              <a:t>BỔ SUNG CHẾ ĐỘ DARK MODE, TUỲ CHỈNH GIAO DIỆN THEO SỞ THÍCH NGƯỜI DÙNG.</a:t>
            </a:r>
          </a:p>
          <a:p>
            <a:pPr algn="just">
              <a:lnSpc>
                <a:spcPts val="2749"/>
              </a:lnSpc>
              <a:spcBef>
                <a:spcPct val="0"/>
              </a:spcBef>
            </a:pPr>
            <a:endParaRPr lang="en-US" sz="1884">
              <a:solidFill>
                <a:srgbClr val="343434"/>
              </a:solidFill>
              <a:latin typeface="Arial Unicode"/>
              <a:ea typeface="Arial Unicode"/>
              <a:cs typeface="Arial Unicode"/>
              <a:sym typeface="Arial Unicod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33983" y="3152569"/>
            <a:ext cx="16420035" cy="3874815"/>
          </a:xfrm>
          <a:prstGeom prst="rect">
            <a:avLst/>
          </a:prstGeom>
        </p:spPr>
        <p:txBody>
          <a:bodyPr lIns="0" tIns="0" rIns="0" bIns="0" rtlCol="0" anchor="t">
            <a:spAutoFit/>
          </a:bodyPr>
          <a:lstStyle/>
          <a:p>
            <a:pPr algn="ctr">
              <a:lnSpc>
                <a:spcPts val="27108"/>
              </a:lnSpc>
            </a:pPr>
            <a:r>
              <a:rPr lang="en-US" sz="19362" b="1">
                <a:solidFill>
                  <a:srgbClr val="343434"/>
                </a:solidFill>
                <a:latin typeface="Cooper Hewitt Bold"/>
                <a:ea typeface="Cooper Hewitt Bold"/>
                <a:cs typeface="Cooper Hewitt Bold"/>
                <a:sym typeface="Cooper Hewitt Bold"/>
              </a:rPr>
              <a:t>THANK YOU</a:t>
            </a:r>
          </a:p>
        </p:txBody>
      </p:sp>
      <p:sp>
        <p:nvSpPr>
          <p:cNvPr id="5" name="Freeform 5"/>
          <p:cNvSpPr/>
          <p:nvPr/>
        </p:nvSpPr>
        <p:spPr>
          <a:xfrm rot="-1354446">
            <a:off x="15843106" y="2606653"/>
            <a:ext cx="1497033" cy="2339114"/>
          </a:xfrm>
          <a:custGeom>
            <a:avLst/>
            <a:gdLst/>
            <a:ahLst/>
            <a:cxnLst/>
            <a:rect l="l" t="t" r="r" b="b"/>
            <a:pathLst>
              <a:path w="1497033" h="2339114">
                <a:moveTo>
                  <a:pt x="0" y="0"/>
                </a:moveTo>
                <a:lnTo>
                  <a:pt x="1497033" y="0"/>
                </a:lnTo>
                <a:lnTo>
                  <a:pt x="1497033" y="2339115"/>
                </a:lnTo>
                <a:lnTo>
                  <a:pt x="0" y="233911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rot="885027">
            <a:off x="5092713" y="2195823"/>
            <a:ext cx="2206219" cy="1740908"/>
          </a:xfrm>
          <a:custGeom>
            <a:avLst/>
            <a:gdLst/>
            <a:ahLst/>
            <a:cxnLst/>
            <a:rect l="l" t="t" r="r" b="b"/>
            <a:pathLst>
              <a:path w="2206219" h="1740908">
                <a:moveTo>
                  <a:pt x="0" y="0"/>
                </a:moveTo>
                <a:lnTo>
                  <a:pt x="2206220" y="0"/>
                </a:lnTo>
                <a:lnTo>
                  <a:pt x="2206220" y="1740908"/>
                </a:lnTo>
                <a:lnTo>
                  <a:pt x="0" y="174090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TextBox 9"/>
          <p:cNvSpPr txBox="1"/>
          <p:nvPr/>
        </p:nvSpPr>
        <p:spPr>
          <a:xfrm>
            <a:off x="1806339" y="1139921"/>
            <a:ext cx="1621318" cy="441579"/>
          </a:xfrm>
          <a:prstGeom prst="rect">
            <a:avLst/>
          </a:prstGeom>
        </p:spPr>
        <p:txBody>
          <a:bodyPr lIns="0" tIns="0" rIns="0" bIns="0" rtlCol="0" anchor="t">
            <a:spAutoFit/>
          </a:bodyPr>
          <a:lstStyle/>
          <a:p>
            <a:pPr algn="l">
              <a:lnSpc>
                <a:spcPts val="3333"/>
              </a:lnSpc>
            </a:pPr>
            <a:r>
              <a:rPr lang="en-US" sz="3300" b="1" spc="-201">
                <a:solidFill>
                  <a:srgbClr val="343434"/>
                </a:solidFill>
                <a:latin typeface="DM Sans Bold"/>
                <a:ea typeface="DM Sans Bold"/>
                <a:cs typeface="DM Sans Bold"/>
                <a:sym typeface="DM Sans Bold"/>
              </a:rPr>
              <a:t>NHÓM 5</a:t>
            </a:r>
          </a:p>
        </p:txBody>
      </p:sp>
      <p:sp>
        <p:nvSpPr>
          <p:cNvPr id="10" name="TextBox 10"/>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1" name="TextBox 11"/>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2" name="TextBox 12"/>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3" name="TextBox 13"/>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4" name="TextBox 14"/>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296957"/>
            <a:ext cx="604457" cy="608886"/>
          </a:xfrm>
          <a:custGeom>
            <a:avLst/>
            <a:gdLst/>
            <a:ahLst/>
            <a:cxnLst/>
            <a:rect l="l" t="t" r="r" b="b"/>
            <a:pathLst>
              <a:path w="604457" h="608886">
                <a:moveTo>
                  <a:pt x="0" y="0"/>
                </a:moveTo>
                <a:lnTo>
                  <a:pt x="604457" y="0"/>
                </a:lnTo>
                <a:lnTo>
                  <a:pt x="604457" y="608885"/>
                </a:lnTo>
                <a:lnTo>
                  <a:pt x="0" y="6088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273953" y="838200"/>
            <a:ext cx="14985347" cy="1498600"/>
          </a:xfrm>
          <a:prstGeom prst="rect">
            <a:avLst/>
          </a:prstGeom>
        </p:spPr>
        <p:txBody>
          <a:bodyPr lIns="0" tIns="0" rIns="0" bIns="0" rtlCol="0" anchor="t">
            <a:spAutoFit/>
          </a:bodyPr>
          <a:lstStyle/>
          <a:p>
            <a:pPr algn="l">
              <a:lnSpc>
                <a:spcPts val="5599"/>
              </a:lnSpc>
            </a:pPr>
            <a:r>
              <a:rPr lang="en-US" sz="3999" b="1" u="sng">
                <a:solidFill>
                  <a:srgbClr val="343434"/>
                </a:solidFill>
                <a:latin typeface="Cooper Hewitt Bold"/>
                <a:ea typeface="Cooper Hewitt Bold"/>
                <a:cs typeface="Cooper Hewitt Bold"/>
                <a:sym typeface="Cooper Hewitt Bold"/>
              </a:rPr>
              <a:t>4. YÊU CẦU PHI CHỨC NĂNG &amp; RÀNG BUỘC (NON-FUNCTIONAL &amp; CONSTRAINTS)</a:t>
            </a:r>
          </a:p>
        </p:txBody>
      </p:sp>
      <p:sp>
        <p:nvSpPr>
          <p:cNvPr id="5" name="TextBox 5"/>
          <p:cNvSpPr txBox="1"/>
          <p:nvPr/>
        </p:nvSpPr>
        <p:spPr>
          <a:xfrm>
            <a:off x="640775" y="2270125"/>
            <a:ext cx="17006450" cy="8726805"/>
          </a:xfrm>
          <a:prstGeom prst="rect">
            <a:avLst/>
          </a:prstGeom>
        </p:spPr>
        <p:txBody>
          <a:bodyPr lIns="0" tIns="0" rIns="0" bIns="0" rtlCol="0" anchor="t">
            <a:spAutoFit/>
          </a:bodyPr>
          <a:lstStyle/>
          <a:p>
            <a:pPr algn="just">
              <a:lnSpc>
                <a:spcPts val="4200"/>
              </a:lnSpc>
            </a:pPr>
            <a:r>
              <a:rPr lang="en-US" sz="3000" b="1">
                <a:solidFill>
                  <a:srgbClr val="343434"/>
                </a:solidFill>
                <a:latin typeface="DM Sans Bold"/>
                <a:ea typeface="DM Sans Bold"/>
                <a:cs typeface="DM Sans Bold"/>
                <a:sym typeface="DM Sans Bold"/>
              </a:rPr>
              <a:t>1. Yêu cầu Phi Chức Năng (NFRs)</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Hiệu năng: Tốc độ tải trang và xử lý dữ liệu nhanh, hoạt động liên tục 24/7.</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Bảo mật: Bảo mật tuyệt đối thông tin cá nhân/kết quả thi, Phân quyền rõ ràng (Học viên, Giáo viên, Quản trị).</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Độ tin cậy: Tính toán điểm số, thống kê và phân tích phải đạt độ chính xác cao.</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Khả năng mở rộng: Có khả năng lưu trữ và xử lý khối lượng lớn dữ liệu.</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Khả năng sử dụng: Giao diện thân thiện, dễ sử dụng, có tính thẩm mỹ.</a:t>
            </a:r>
          </a:p>
          <a:p>
            <a:pPr algn="just">
              <a:lnSpc>
                <a:spcPts val="4200"/>
              </a:lnSpc>
            </a:pPr>
            <a:r>
              <a:rPr lang="en-US" sz="3000" b="1">
                <a:solidFill>
                  <a:srgbClr val="343434"/>
                </a:solidFill>
                <a:latin typeface="DM Sans Bold"/>
                <a:ea typeface="DM Sans Bold"/>
                <a:cs typeface="DM Sans Bold"/>
                <a:sym typeface="DM Sans Bold"/>
              </a:rPr>
              <a:t>2. Ràng Buộc Dự Án (Project Constraints)</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Thời gian: Phải hoàn thành trong thời gian học kỳ.</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Ngân sách: Giới hạn trong mức cho phép (máy chủ, tên miền).</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Nhân lực: Sinh viên thực hiện.</a:t>
            </a:r>
          </a:p>
          <a:p>
            <a:pPr marL="647703" lvl="1" indent="-323852" algn="just">
              <a:lnSpc>
                <a:spcPts val="4200"/>
              </a:lnSpc>
              <a:buFont typeface="Arial"/>
              <a:buChar char="•"/>
            </a:pPr>
            <a:r>
              <a:rPr lang="en-US" sz="3000">
                <a:solidFill>
                  <a:srgbClr val="343434"/>
                </a:solidFill>
                <a:latin typeface="DM Sans"/>
                <a:ea typeface="DM Sans"/>
                <a:cs typeface="DM Sans"/>
                <a:sym typeface="DM Sans"/>
              </a:rPr>
              <a:t>Công nghệ: Sử dụng các công cụ lập trình và CSDL phù hợp (ví dụ: PHP/Java/Python, MySQL/PostgreSQL).</a:t>
            </a:r>
          </a:p>
          <a:p>
            <a:pPr algn="just">
              <a:lnSpc>
                <a:spcPts val="4200"/>
              </a:lnSpc>
            </a:pPr>
            <a:r>
              <a:rPr lang="en-US" sz="3000" b="1">
                <a:solidFill>
                  <a:srgbClr val="343434"/>
                </a:solidFill>
                <a:latin typeface="DM Sans Bold"/>
                <a:ea typeface="DM Sans Bold"/>
                <a:cs typeface="DM Sans Bold"/>
                <a:sym typeface="DM Sans Bold"/>
              </a:rPr>
              <a:t> </a:t>
            </a:r>
          </a:p>
          <a:p>
            <a:pPr algn="just">
              <a:lnSpc>
                <a:spcPts val="5040"/>
              </a:lnSpc>
            </a:pPr>
            <a:r>
              <a:rPr lang="en-US" sz="3600" b="1">
                <a:solidFill>
                  <a:srgbClr val="343434"/>
                </a:solidFill>
                <a:latin typeface="DM Sans Bold"/>
                <a:ea typeface="DM Sans Bold"/>
                <a:cs typeface="DM Sans Bold"/>
                <a:sym typeface="DM Sans Bold"/>
              </a:rPr>
              <a:t>   </a:t>
            </a:r>
          </a:p>
          <a:p>
            <a:pPr algn="just">
              <a:lnSpc>
                <a:spcPts val="5040"/>
              </a:lnSpc>
            </a:pPr>
            <a:endParaRPr lang="en-US" sz="3600" b="1">
              <a:solidFill>
                <a:srgbClr val="343434"/>
              </a:solidFill>
              <a:latin typeface="DM Sans Bold"/>
              <a:ea typeface="DM Sans Bold"/>
              <a:cs typeface="DM Sans Bold"/>
              <a:sym typeface="DM Sans Bold"/>
            </a:endParaRPr>
          </a:p>
        </p:txBody>
      </p:sp>
      <p:sp>
        <p:nvSpPr>
          <p:cNvPr id="6" name="TextBox 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39265" y="2055077"/>
            <a:ext cx="16420035" cy="4543425"/>
          </a:xfrm>
          <a:prstGeom prst="rect">
            <a:avLst/>
          </a:prstGeom>
        </p:spPr>
        <p:txBody>
          <a:bodyPr lIns="0" tIns="0" rIns="0" bIns="0" rtlCol="0" anchor="t">
            <a:spAutoFit/>
          </a:bodyPr>
          <a:lstStyle/>
          <a:p>
            <a:pPr algn="ctr">
              <a:lnSpc>
                <a:spcPts val="16800"/>
              </a:lnSpc>
            </a:pPr>
            <a:r>
              <a:rPr lang="en-US" sz="12000" b="1">
                <a:solidFill>
                  <a:srgbClr val="343434"/>
                </a:solidFill>
                <a:latin typeface="Cooper Hewitt Bold"/>
                <a:ea typeface="Cooper Hewitt Bold"/>
                <a:cs typeface="Cooper Hewitt Bold"/>
                <a:sym typeface="Cooper Hewitt Bold"/>
              </a:rPr>
              <a:t>PHÂN TÍCH VÀ THIẾT KẾ HỆ THỐNG</a:t>
            </a:r>
          </a:p>
        </p:txBody>
      </p:sp>
      <p:sp>
        <p:nvSpPr>
          <p:cNvPr id="5" name="Freeform 5"/>
          <p:cNvSpPr/>
          <p:nvPr/>
        </p:nvSpPr>
        <p:spPr>
          <a:xfrm>
            <a:off x="2654205"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3272011"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4072464" y="6631976"/>
            <a:ext cx="442897" cy="442897"/>
          </a:xfrm>
          <a:custGeom>
            <a:avLst/>
            <a:gdLst/>
            <a:ahLst/>
            <a:cxnLst/>
            <a:rect l="l" t="t" r="r" b="b"/>
            <a:pathLst>
              <a:path w="442897" h="442897">
                <a:moveTo>
                  <a:pt x="0" y="0"/>
                </a:moveTo>
                <a:lnTo>
                  <a:pt x="442897" y="0"/>
                </a:lnTo>
                <a:lnTo>
                  <a:pt x="442897" y="442897"/>
                </a:lnTo>
                <a:lnTo>
                  <a:pt x="0" y="44289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rot="-1354446">
            <a:off x="16735934" y="998849"/>
            <a:ext cx="1497033" cy="2339114"/>
          </a:xfrm>
          <a:custGeom>
            <a:avLst/>
            <a:gdLst/>
            <a:ahLst/>
            <a:cxnLst/>
            <a:rect l="l" t="t" r="r" b="b"/>
            <a:pathLst>
              <a:path w="1497033" h="2339114">
                <a:moveTo>
                  <a:pt x="0" y="0"/>
                </a:moveTo>
                <a:lnTo>
                  <a:pt x="1497034" y="0"/>
                </a:lnTo>
                <a:lnTo>
                  <a:pt x="1497034" y="2339115"/>
                </a:lnTo>
                <a:lnTo>
                  <a:pt x="0" y="233911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rot="885027">
            <a:off x="4802886" y="767132"/>
            <a:ext cx="2206219" cy="1740908"/>
          </a:xfrm>
          <a:custGeom>
            <a:avLst/>
            <a:gdLst/>
            <a:ahLst/>
            <a:cxnLst/>
            <a:rect l="l" t="t" r="r" b="b"/>
            <a:pathLst>
              <a:path w="2206219" h="1740908">
                <a:moveTo>
                  <a:pt x="0" y="0"/>
                </a:moveTo>
                <a:lnTo>
                  <a:pt x="2206219" y="0"/>
                </a:lnTo>
                <a:lnTo>
                  <a:pt x="2206219" y="1740907"/>
                </a:lnTo>
                <a:lnTo>
                  <a:pt x="0" y="1740907"/>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91839" y="8205407"/>
            <a:ext cx="4202073" cy="2521244"/>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rot="839221">
            <a:off x="9785300" y="7617346"/>
            <a:ext cx="1170380" cy="2030628"/>
          </a:xfrm>
          <a:custGeom>
            <a:avLst/>
            <a:gdLst/>
            <a:ahLst/>
            <a:cxnLst/>
            <a:rect l="l" t="t" r="r" b="b"/>
            <a:pathLst>
              <a:path w="1170380" h="2030628">
                <a:moveTo>
                  <a:pt x="0" y="0"/>
                </a:moveTo>
                <a:lnTo>
                  <a:pt x="1170381" y="0"/>
                </a:lnTo>
                <a:lnTo>
                  <a:pt x="1170381" y="2030628"/>
                </a:lnTo>
                <a:lnTo>
                  <a:pt x="0" y="2030628"/>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TextBox 12"/>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13" name="TextBox 13"/>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4" name="TextBox 14"/>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5" name="TextBox 15"/>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6" name="TextBox 16"/>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10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55075" y="2715897"/>
          <a:ext cx="14596083" cy="5822314"/>
        </p:xfrm>
        <a:graphic>
          <a:graphicData uri="http://schemas.openxmlformats.org/drawingml/2006/table">
            <a:tbl>
              <a:tblPr/>
              <a:tblGrid>
                <a:gridCol w="4063022">
                  <a:extLst>
                    <a:ext uri="{9D8B030D-6E8A-4147-A177-3AD203B41FA5}">
                      <a16:colId xmlns:a16="http://schemas.microsoft.com/office/drawing/2014/main" val="20000"/>
                    </a:ext>
                  </a:extLst>
                </a:gridCol>
                <a:gridCol w="10533061">
                  <a:extLst>
                    <a:ext uri="{9D8B030D-6E8A-4147-A177-3AD203B41FA5}">
                      <a16:colId xmlns:a16="http://schemas.microsoft.com/office/drawing/2014/main" val="20001"/>
                    </a:ext>
                  </a:extLst>
                </a:gridCol>
              </a:tblGrid>
              <a:tr h="901248">
                <a:tc>
                  <a:txBody>
                    <a:bodyPr/>
                    <a:lstStyle/>
                    <a:p>
                      <a:pPr algn="ctr">
                        <a:lnSpc>
                          <a:spcPts val="3499"/>
                        </a:lnSpc>
                        <a:defRPr/>
                      </a:pPr>
                      <a:r>
                        <a:rPr lang="en-US" sz="2499" b="1">
                          <a:solidFill>
                            <a:srgbClr val="000000"/>
                          </a:solidFill>
                          <a:latin typeface="DM Sans Bold"/>
                          <a:ea typeface="DM Sans Bold"/>
                          <a:cs typeface="DM Sans Bold"/>
                          <a:sym typeface="DM Sans Bold"/>
                        </a:rPr>
                        <a:t>Tác nhân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DM Sans Bold"/>
                          <a:ea typeface="DM Sans Bold"/>
                          <a:cs typeface="DM Sans Bold"/>
                          <a:sym typeface="DM Sans Bold"/>
                        </a:rPr>
                        <a:t>Mô tả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77567">
                <a:tc>
                  <a:txBody>
                    <a:bodyPr/>
                    <a:lstStyle/>
                    <a:p>
                      <a:pPr algn="ctr">
                        <a:lnSpc>
                          <a:spcPts val="3499"/>
                        </a:lnSpc>
                        <a:defRPr/>
                      </a:pPr>
                      <a:r>
                        <a:rPr lang="en-US" sz="2499" u="none" strike="noStrike">
                          <a:solidFill>
                            <a:srgbClr val="000000"/>
                          </a:solidFill>
                          <a:latin typeface="Arimo"/>
                          <a:ea typeface="Arimo"/>
                          <a:cs typeface="Arimo"/>
                          <a:sym typeface="Arimo"/>
                        </a:rPr>
                        <a:t>Thí sinh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Đăng ký /Đăng nhập, làm bài thi, xem kết quả, xem video bài giảng ôn tập, xem xếp hạng luyện thi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60179">
                <a:tc>
                  <a:txBody>
                    <a:bodyPr/>
                    <a:lstStyle/>
                    <a:p>
                      <a:pPr algn="ctr">
                        <a:lnSpc>
                          <a:spcPts val="3499"/>
                        </a:lnSpc>
                        <a:defRPr/>
                      </a:pPr>
                      <a:r>
                        <a:rPr lang="en-US" sz="2499">
                          <a:solidFill>
                            <a:srgbClr val="000000"/>
                          </a:solidFill>
                          <a:latin typeface="DM Sans"/>
                          <a:ea typeface="DM Sans"/>
                          <a:cs typeface="DM Sans"/>
                          <a:sym typeface="DM Sans"/>
                        </a:rPr>
                        <a:t>Admin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Quản lý toàn bộ hệ thống, phân quyền cho các tác nhân khác.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83320">
                <a:tc>
                  <a:txBody>
                    <a:bodyPr/>
                    <a:lstStyle/>
                    <a:p>
                      <a:pPr algn="ctr">
                        <a:lnSpc>
                          <a:spcPts val="3499"/>
                        </a:lnSpc>
                        <a:defRPr/>
                      </a:pPr>
                      <a:r>
                        <a:rPr lang="en-US" sz="2499">
                          <a:solidFill>
                            <a:srgbClr val="000000"/>
                          </a:solidFill>
                          <a:latin typeface="DM Sans"/>
                          <a:ea typeface="DM Sans"/>
                          <a:cs typeface="DM Sans"/>
                          <a:sym typeface="DM Sans"/>
                        </a:rPr>
                        <a:t>Giáo viên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Tạo bài thi, chấm điểm tự luận, xem kết quả các bài thi và người thi .</a:t>
                      </a:r>
                      <a:endParaRPr lang="en-US" sz="1100"/>
                    </a:p>
                    <a:p>
                      <a:pPr algn="just">
                        <a:lnSpc>
                          <a:spcPts val="34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55075" y="1506223"/>
            <a:ext cx="10498532" cy="1209674"/>
          </a:xfrm>
          <a:prstGeom prst="rect">
            <a:avLst/>
          </a:prstGeom>
        </p:spPr>
        <p:txBody>
          <a:bodyPr lIns="0" tIns="0" rIns="0" bIns="0" rtlCol="0" anchor="t">
            <a:spAutoFit/>
          </a:bodyPr>
          <a:lstStyle/>
          <a:p>
            <a:pPr algn="l">
              <a:lnSpc>
                <a:spcPts val="8400"/>
              </a:lnSpc>
            </a:pPr>
            <a:r>
              <a:rPr lang="en-US" sz="6000" b="1">
                <a:solidFill>
                  <a:srgbClr val="343434"/>
                </a:solidFill>
                <a:latin typeface="Cooper Hewitt Bold"/>
                <a:ea typeface="Cooper Hewitt Bold"/>
                <a:cs typeface="Cooper Hewitt Bold"/>
                <a:sym typeface="Cooper Hewitt Bold"/>
              </a:rPr>
              <a:t>1.DANH SÁCH CÁC TÁC NHÂN</a:t>
            </a:r>
          </a:p>
        </p:txBody>
      </p:sp>
      <p:sp>
        <p:nvSpPr>
          <p:cNvPr id="6" name="TextBox 6"/>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7" name="TextBox 7"/>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8" name="TextBox 8"/>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9" name="TextBox 9"/>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0" name="TextBox 10"/>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075" y="1028700"/>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213286" y="1583515"/>
            <a:ext cx="2756673" cy="3618545"/>
          </a:xfrm>
          <a:custGeom>
            <a:avLst/>
            <a:gdLst/>
            <a:ahLst/>
            <a:cxnLst/>
            <a:rect l="l" t="t" r="r" b="b"/>
            <a:pathLst>
              <a:path w="2756673" h="3618545">
                <a:moveTo>
                  <a:pt x="0" y="0"/>
                </a:moveTo>
                <a:lnTo>
                  <a:pt x="2756673" y="0"/>
                </a:lnTo>
                <a:lnTo>
                  <a:pt x="2756673" y="3618545"/>
                </a:lnTo>
                <a:lnTo>
                  <a:pt x="0" y="361854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14821308" y="4157173"/>
            <a:ext cx="2437992" cy="4499649"/>
          </a:xfrm>
          <a:custGeom>
            <a:avLst/>
            <a:gdLst/>
            <a:ahLst/>
            <a:cxnLst/>
            <a:rect l="l" t="t" r="r" b="b"/>
            <a:pathLst>
              <a:path w="2437992" h="4499649">
                <a:moveTo>
                  <a:pt x="0" y="0"/>
                </a:moveTo>
                <a:lnTo>
                  <a:pt x="2437992" y="0"/>
                </a:lnTo>
                <a:lnTo>
                  <a:pt x="2437992" y="4499649"/>
                </a:lnTo>
                <a:lnTo>
                  <a:pt x="0" y="44996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938254" y="2577116"/>
          <a:ext cx="13720773" cy="7724777"/>
        </p:xfrm>
        <a:graphic>
          <a:graphicData uri="http://schemas.openxmlformats.org/drawingml/2006/table">
            <a:tbl>
              <a:tblPr/>
              <a:tblGrid>
                <a:gridCol w="1395168">
                  <a:extLst>
                    <a:ext uri="{9D8B030D-6E8A-4147-A177-3AD203B41FA5}">
                      <a16:colId xmlns:a16="http://schemas.microsoft.com/office/drawing/2014/main" val="20000"/>
                    </a:ext>
                  </a:extLst>
                </a:gridCol>
                <a:gridCol w="4404048">
                  <a:extLst>
                    <a:ext uri="{9D8B030D-6E8A-4147-A177-3AD203B41FA5}">
                      <a16:colId xmlns:a16="http://schemas.microsoft.com/office/drawing/2014/main" val="20001"/>
                    </a:ext>
                  </a:extLst>
                </a:gridCol>
                <a:gridCol w="1174574">
                  <a:extLst>
                    <a:ext uri="{9D8B030D-6E8A-4147-A177-3AD203B41FA5}">
                      <a16:colId xmlns:a16="http://schemas.microsoft.com/office/drawing/2014/main" val="20002"/>
                    </a:ext>
                  </a:extLst>
                </a:gridCol>
                <a:gridCol w="6746983">
                  <a:extLst>
                    <a:ext uri="{9D8B030D-6E8A-4147-A177-3AD203B41FA5}">
                      <a16:colId xmlns:a16="http://schemas.microsoft.com/office/drawing/2014/main" val="20003"/>
                    </a:ext>
                  </a:extLst>
                </a:gridCol>
              </a:tblGrid>
              <a:tr h="899788">
                <a:tc>
                  <a:txBody>
                    <a:bodyPr/>
                    <a:lstStyle/>
                    <a:p>
                      <a:pPr algn="ctr">
                        <a:lnSpc>
                          <a:spcPts val="3499"/>
                        </a:lnSpc>
                        <a:defRPr/>
                      </a:pPr>
                      <a:r>
                        <a:rPr lang="en-US" sz="2499" b="1">
                          <a:solidFill>
                            <a:srgbClr val="000000"/>
                          </a:solidFill>
                          <a:latin typeface="DM Sans Bold"/>
                          <a:ea typeface="DM Sans Bold"/>
                          <a:cs typeface="DM Sans Bold"/>
                          <a:sym typeface="DM Sans Bold"/>
                        </a:rPr>
                        <a:t>STT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DM Sans Bold"/>
                          <a:ea typeface="DM Sans Bold"/>
                          <a:cs typeface="DM Sans Bold"/>
                          <a:sym typeface="DM Sans Bold"/>
                        </a:rPr>
                        <a:t>Tên ca sử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DM Sans Bold"/>
                          <a:ea typeface="DM Sans Bold"/>
                          <a:cs typeface="DM Sans Bold"/>
                          <a:sym typeface="DM Sans Bold"/>
                        </a:rPr>
                        <a:t>STT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DM Sans Bold"/>
                          <a:ea typeface="DM Sans Bold"/>
                          <a:cs typeface="DM Sans Bold"/>
                          <a:sym typeface="DM Sans Bold"/>
                        </a:rPr>
                        <a:t>Tên ca sử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99788">
                <a:tc>
                  <a:txBody>
                    <a:bodyPr/>
                    <a:lstStyle/>
                    <a:p>
                      <a:pPr algn="ctr">
                        <a:lnSpc>
                          <a:spcPts val="3499"/>
                        </a:lnSpc>
                        <a:defRPr/>
                      </a:pPr>
                      <a:r>
                        <a:rPr lang="en-US" sz="2499">
                          <a:solidFill>
                            <a:srgbClr val="000000"/>
                          </a:solidFill>
                          <a:latin typeface="DM Sans"/>
                          <a:ea typeface="DM Sans"/>
                          <a:cs typeface="DM Sans"/>
                          <a:sym typeface="DM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Đăng ký tài khoản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DM Sans"/>
                          <a:ea typeface="DM Sans"/>
                          <a:cs typeface="DM Sans"/>
                          <a:sym typeface="DM Sans"/>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Xem xếp hạng luyện thi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8505">
                <a:tc>
                  <a:txBody>
                    <a:bodyPr/>
                    <a:lstStyle/>
                    <a:p>
                      <a:pPr algn="ctr">
                        <a:lnSpc>
                          <a:spcPts val="3499"/>
                        </a:lnSpc>
                        <a:defRPr/>
                      </a:pPr>
                      <a:r>
                        <a:rPr lang="en-US" sz="2499">
                          <a:solidFill>
                            <a:srgbClr val="000000"/>
                          </a:solidFill>
                          <a:latin typeface="DM Sans"/>
                          <a:ea typeface="DM Sans"/>
                          <a:cs typeface="DM Sans"/>
                          <a:sym typeface="DM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u="none" strike="noStrike">
                          <a:solidFill>
                            <a:srgbClr val="000000"/>
                          </a:solidFill>
                          <a:latin typeface="Arimo"/>
                          <a:ea typeface="Arimo"/>
                          <a:cs typeface="Arimo"/>
                          <a:sym typeface="Arimo"/>
                        </a:rPr>
                        <a:t>Đăng nhập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8505">
                <a:tc>
                  <a:txBody>
                    <a:bodyPr/>
                    <a:lstStyle/>
                    <a:p>
                      <a:pPr algn="ctr">
                        <a:lnSpc>
                          <a:spcPts val="3499"/>
                        </a:lnSpc>
                        <a:defRPr/>
                      </a:pPr>
                      <a:r>
                        <a:rPr lang="en-US" sz="2499">
                          <a:solidFill>
                            <a:srgbClr val="000000"/>
                          </a:solidFill>
                          <a:latin typeface="DM Sans"/>
                          <a:ea typeface="DM Sans"/>
                          <a:cs typeface="DM Sans"/>
                          <a:sym typeface="DM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Làm bài thi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99788">
                <a:tc>
                  <a:txBody>
                    <a:bodyPr/>
                    <a:lstStyle/>
                    <a:p>
                      <a:pPr algn="ctr">
                        <a:lnSpc>
                          <a:spcPts val="3499"/>
                        </a:lnSpc>
                        <a:defRPr/>
                      </a:pPr>
                      <a:r>
                        <a:rPr lang="en-US" sz="2499">
                          <a:solidFill>
                            <a:srgbClr val="000000"/>
                          </a:solidFill>
                          <a:latin typeface="DM Sans"/>
                          <a:ea typeface="DM Sans"/>
                          <a:cs typeface="DM Sans"/>
                          <a:sym typeface="DM Sans"/>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Xem kết quả</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28505">
                <a:tc>
                  <a:txBody>
                    <a:bodyPr/>
                    <a:lstStyle/>
                    <a:p>
                      <a:pPr algn="ctr">
                        <a:lnSpc>
                          <a:spcPts val="3499"/>
                        </a:lnSpc>
                        <a:defRPr/>
                      </a:pPr>
                      <a:r>
                        <a:rPr lang="en-US" sz="2499">
                          <a:solidFill>
                            <a:srgbClr val="000000"/>
                          </a:solidFill>
                          <a:latin typeface="DM Sans"/>
                          <a:ea typeface="DM Sans"/>
                          <a:cs typeface="DM Sans"/>
                          <a:sym typeface="DM Sans"/>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Tạo bài thi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99788">
                <a:tc>
                  <a:txBody>
                    <a:bodyPr/>
                    <a:lstStyle/>
                    <a:p>
                      <a:pPr algn="ctr">
                        <a:lnSpc>
                          <a:spcPts val="3499"/>
                        </a:lnSpc>
                        <a:defRPr/>
                      </a:pPr>
                      <a:r>
                        <a:rPr lang="en-US" sz="2499">
                          <a:solidFill>
                            <a:srgbClr val="000000"/>
                          </a:solidFill>
                          <a:latin typeface="DM Sans"/>
                          <a:ea typeface="DM Sans"/>
                          <a:cs typeface="DM Sans"/>
                          <a:sym typeface="DM Sans"/>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Chấm điểm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40110">
                <a:tc>
                  <a:txBody>
                    <a:bodyPr/>
                    <a:lstStyle/>
                    <a:p>
                      <a:pPr algn="ctr">
                        <a:lnSpc>
                          <a:spcPts val="3499"/>
                        </a:lnSpc>
                        <a:defRPr/>
                      </a:pPr>
                      <a:r>
                        <a:rPr lang="en-US" sz="2499">
                          <a:solidFill>
                            <a:srgbClr val="000000"/>
                          </a:solidFill>
                          <a:latin typeface="DM Sans"/>
                          <a:ea typeface="DM Sans"/>
                          <a:cs typeface="DM Sans"/>
                          <a:sym typeface="DM Sans"/>
                        </a:rPr>
                        <a:t>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Xem video bài giảng ôn tập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 name="TextBox 7"/>
          <p:cNvSpPr txBox="1"/>
          <p:nvPr/>
        </p:nvSpPr>
        <p:spPr>
          <a:xfrm>
            <a:off x="1100535" y="1502378"/>
            <a:ext cx="10494339" cy="996950"/>
          </a:xfrm>
          <a:prstGeom prst="rect">
            <a:avLst/>
          </a:prstGeom>
        </p:spPr>
        <p:txBody>
          <a:bodyPr lIns="0" tIns="0" rIns="0" bIns="0" rtlCol="0" anchor="t">
            <a:spAutoFit/>
          </a:bodyPr>
          <a:lstStyle/>
          <a:p>
            <a:pPr algn="l">
              <a:lnSpc>
                <a:spcPts val="7000"/>
              </a:lnSpc>
            </a:pPr>
            <a:r>
              <a:rPr lang="en-US" sz="5000" b="1">
                <a:solidFill>
                  <a:srgbClr val="343434"/>
                </a:solidFill>
                <a:latin typeface="Cooper Hewitt Bold"/>
                <a:ea typeface="Cooper Hewitt Bold"/>
                <a:cs typeface="Cooper Hewitt Bold"/>
                <a:sym typeface="Cooper Hewitt Bold"/>
              </a:rPr>
              <a:t>2. DANH SÁCH CA SỬ DỤNG</a:t>
            </a:r>
          </a:p>
        </p:txBody>
      </p:sp>
      <p:sp>
        <p:nvSpPr>
          <p:cNvPr id="8" name="TextBox 8"/>
          <p:cNvSpPr txBox="1"/>
          <p:nvPr/>
        </p:nvSpPr>
        <p:spPr>
          <a:xfrm>
            <a:off x="12319860"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424041"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528628"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07</a:t>
            </a:r>
          </a:p>
        </p:txBody>
      </p:sp>
      <p:sp>
        <p:nvSpPr>
          <p:cNvPr id="13" name="TextBox 13"/>
          <p:cNvSpPr txBox="1"/>
          <p:nvPr/>
        </p:nvSpPr>
        <p:spPr>
          <a:xfrm>
            <a:off x="9471667" y="2053241"/>
            <a:ext cx="6543798" cy="523875"/>
          </a:xfrm>
          <a:prstGeom prst="rect">
            <a:avLst/>
          </a:prstGeom>
        </p:spPr>
        <p:txBody>
          <a:bodyPr lIns="0" tIns="0" rIns="0" bIns="0" rtlCol="0" anchor="t">
            <a:spAutoFit/>
          </a:bodyPr>
          <a:lstStyle/>
          <a:p>
            <a:pPr algn="just">
              <a:lnSpc>
                <a:spcPts val="4200"/>
              </a:lnSpc>
            </a:pPr>
            <a:r>
              <a:rPr lang="en-US" sz="3000" b="1">
                <a:solidFill>
                  <a:srgbClr val="343434"/>
                </a:solidFill>
                <a:latin typeface="DM Sans Bold"/>
                <a:ea typeface="DM Sans Bold"/>
                <a:cs typeface="DM Sans Bold"/>
                <a:sym typeface="DM Sans Bold"/>
              </a:rPr>
              <a:t>Gồm 7 ca sử dụng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485035" y="-4485535"/>
            <a:ext cx="19258069" cy="19258069"/>
          </a:xfrm>
          <a:custGeom>
            <a:avLst/>
            <a:gdLst/>
            <a:ahLst/>
            <a:cxnLst/>
            <a:rect l="l" t="t" r="r" b="b"/>
            <a:pathLst>
              <a:path w="19258069" h="19258069">
                <a:moveTo>
                  <a:pt x="0" y="0"/>
                </a:moveTo>
                <a:lnTo>
                  <a:pt x="19258070" y="0"/>
                </a:lnTo>
                <a:lnTo>
                  <a:pt x="19258070" y="19258070"/>
                </a:lnTo>
                <a:lnTo>
                  <a:pt x="0" y="19258070"/>
                </a:lnTo>
                <a:lnTo>
                  <a:pt x="0" y="0"/>
                </a:lnTo>
                <a:close/>
              </a:path>
            </a:pathLst>
          </a:custGeom>
          <a:blipFill>
            <a:blip r:embed="rId2">
              <a:alphaModFix amt="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99878" y="316587"/>
            <a:ext cx="604457" cy="608886"/>
          </a:xfrm>
          <a:custGeom>
            <a:avLst/>
            <a:gdLst/>
            <a:ahLst/>
            <a:cxnLst/>
            <a:rect l="l" t="t" r="r" b="b"/>
            <a:pathLst>
              <a:path w="604457" h="608886">
                <a:moveTo>
                  <a:pt x="0" y="0"/>
                </a:moveTo>
                <a:lnTo>
                  <a:pt x="604457" y="0"/>
                </a:lnTo>
                <a:lnTo>
                  <a:pt x="604457" y="608886"/>
                </a:lnTo>
                <a:lnTo>
                  <a:pt x="0" y="608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93247" y="1333143"/>
            <a:ext cx="3549118" cy="3951447"/>
          </a:xfrm>
          <a:custGeom>
            <a:avLst/>
            <a:gdLst/>
            <a:ahLst/>
            <a:cxnLst/>
            <a:rect l="l" t="t" r="r" b="b"/>
            <a:pathLst>
              <a:path w="3549118" h="3951447">
                <a:moveTo>
                  <a:pt x="0" y="0"/>
                </a:moveTo>
                <a:lnTo>
                  <a:pt x="3549118" y="0"/>
                </a:lnTo>
                <a:lnTo>
                  <a:pt x="3549118" y="3951447"/>
                </a:lnTo>
                <a:lnTo>
                  <a:pt x="0" y="39514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923945" y="3105702"/>
            <a:ext cx="2227507" cy="3241082"/>
          </a:xfrm>
          <a:custGeom>
            <a:avLst/>
            <a:gdLst/>
            <a:ahLst/>
            <a:cxnLst/>
            <a:rect l="l" t="t" r="r" b="b"/>
            <a:pathLst>
              <a:path w="2227507" h="3241082">
                <a:moveTo>
                  <a:pt x="0" y="0"/>
                </a:moveTo>
                <a:lnTo>
                  <a:pt x="2227507" y="0"/>
                </a:lnTo>
                <a:lnTo>
                  <a:pt x="2227507" y="3241081"/>
                </a:lnTo>
                <a:lnTo>
                  <a:pt x="0" y="3241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21632" y="1844040"/>
          <a:ext cx="15286136" cy="8543926"/>
        </p:xfrm>
        <a:graphic>
          <a:graphicData uri="http://schemas.openxmlformats.org/drawingml/2006/table">
            <a:tbl>
              <a:tblPr/>
              <a:tblGrid>
                <a:gridCol w="8399521">
                  <a:extLst>
                    <a:ext uri="{9D8B030D-6E8A-4147-A177-3AD203B41FA5}">
                      <a16:colId xmlns:a16="http://schemas.microsoft.com/office/drawing/2014/main" val="20000"/>
                    </a:ext>
                  </a:extLst>
                </a:gridCol>
                <a:gridCol w="6886615">
                  <a:extLst>
                    <a:ext uri="{9D8B030D-6E8A-4147-A177-3AD203B41FA5}">
                      <a16:colId xmlns:a16="http://schemas.microsoft.com/office/drawing/2014/main" val="20001"/>
                    </a:ext>
                  </a:extLst>
                </a:gridCol>
              </a:tblGrid>
              <a:tr h="1779586">
                <a:tc>
                  <a:txBody>
                    <a:bodyPr/>
                    <a:lstStyle/>
                    <a:p>
                      <a:pPr algn="just">
                        <a:lnSpc>
                          <a:spcPts val="3499"/>
                        </a:lnSpc>
                        <a:defRPr/>
                      </a:pPr>
                      <a:r>
                        <a:rPr lang="en-US" sz="2499" b="1">
                          <a:solidFill>
                            <a:srgbClr val="000000"/>
                          </a:solidFill>
                          <a:latin typeface="DM Sans Bold"/>
                          <a:ea typeface="DM Sans Bold"/>
                          <a:cs typeface="DM Sans Bold"/>
                          <a:sym typeface="DM Sans Bold"/>
                        </a:rPr>
                        <a:t>Đăng ký tài khoản (Thí sinh/Giáo viên) → Đăng nhập (Tất cả)</a:t>
                      </a:r>
                      <a:endParaRPr lang="en-US" sz="1100"/>
                    </a:p>
                    <a:p>
                      <a:pPr algn="just">
                        <a:lnSpc>
                          <a:spcPts val="34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Thí sinh/Giáo viên cần tài khoản để đăng nhập.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68176">
                <a:tc>
                  <a:txBody>
                    <a:bodyPr/>
                    <a:lstStyle/>
                    <a:p>
                      <a:pPr algn="just">
                        <a:lnSpc>
                          <a:spcPts val="3499"/>
                        </a:lnSpc>
                        <a:defRPr/>
                      </a:pPr>
                      <a:r>
                        <a:rPr lang="en-US" sz="2499" b="1">
                          <a:solidFill>
                            <a:srgbClr val="000000"/>
                          </a:solidFill>
                          <a:latin typeface="Arimo Bold"/>
                          <a:ea typeface="Arimo Bold"/>
                          <a:cs typeface="Arimo Bold"/>
                          <a:sym typeface="Arimo Bold"/>
                        </a:rPr>
                        <a:t>Làm bài thi (Học sinh)</a:t>
                      </a:r>
                      <a:r>
                        <a:rPr lang="en-US" sz="2499">
                          <a:solidFill>
                            <a:srgbClr val="000000"/>
                          </a:solidFill>
                          <a:latin typeface="Arimo"/>
                          <a:ea typeface="Arimo"/>
                          <a:cs typeface="Arimo"/>
                          <a:sym typeface="Arimo"/>
                        </a:rPr>
                        <a:t> → </a:t>
                      </a:r>
                      <a:r>
                        <a:rPr lang="en-US" sz="2499" b="1">
                          <a:solidFill>
                            <a:srgbClr val="000000"/>
                          </a:solidFill>
                          <a:latin typeface="Arimo Bold"/>
                          <a:ea typeface="Arimo Bold"/>
                          <a:cs typeface="Arimo Bold"/>
                          <a:sym typeface="Arimo Bold"/>
                        </a:rPr>
                        <a:t>Tạo bài thi (Giáo viên)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Giáo viên tạo bài thi trước để thí sinh đăng ký.</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8289">
                <a:tc>
                  <a:txBody>
                    <a:bodyPr/>
                    <a:lstStyle/>
                    <a:p>
                      <a:pPr algn="just">
                        <a:lnSpc>
                          <a:spcPts val="3499"/>
                        </a:lnSpc>
                        <a:defRPr/>
                      </a:pPr>
                      <a:r>
                        <a:rPr lang="en-US" sz="2499" b="1">
                          <a:solidFill>
                            <a:srgbClr val="000000"/>
                          </a:solidFill>
                          <a:latin typeface="Arimo Bold"/>
                          <a:ea typeface="Arimo Bold"/>
                          <a:cs typeface="Arimo Bold"/>
                          <a:sym typeface="Arimo Bold"/>
                        </a:rPr>
                        <a:t>Xem kết quả (Học sinh)</a:t>
                      </a:r>
                      <a:r>
                        <a:rPr lang="en-US" sz="2499">
                          <a:solidFill>
                            <a:srgbClr val="000000"/>
                          </a:solidFill>
                          <a:latin typeface="Arimo"/>
                          <a:ea typeface="Arimo"/>
                          <a:cs typeface="Arimo"/>
                          <a:sym typeface="Arimo"/>
                        </a:rPr>
                        <a:t> → </a:t>
                      </a:r>
                      <a:r>
                        <a:rPr lang="en-US" sz="2499" b="1">
                          <a:solidFill>
                            <a:srgbClr val="000000"/>
                          </a:solidFill>
                          <a:latin typeface="Arimo Bold"/>
                          <a:ea typeface="Arimo Bold"/>
                          <a:cs typeface="Arimo Bold"/>
                          <a:sym typeface="Arimo Bold"/>
                        </a:rPr>
                        <a:t>Chấm điểm (Giáo viên)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Nếu có bài tự luận thì giáo viên chấm trả kết quả cho học sinh và trắc nghiệm thì tự động chấm trả về kết quả</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79586">
                <a:tc>
                  <a:txBody>
                    <a:bodyPr/>
                    <a:lstStyle/>
                    <a:p>
                      <a:pPr algn="just">
                        <a:lnSpc>
                          <a:spcPts val="3499"/>
                        </a:lnSpc>
                        <a:defRPr/>
                      </a:pPr>
                      <a:r>
                        <a:rPr lang="en-US" sz="2499" b="1">
                          <a:solidFill>
                            <a:srgbClr val="000000"/>
                          </a:solidFill>
                          <a:latin typeface="Arimo Bold"/>
                          <a:ea typeface="Arimo Bold"/>
                          <a:cs typeface="Arimo Bold"/>
                          <a:sym typeface="Arimo Bold"/>
                        </a:rPr>
                        <a:t>Xem video (Học sinh)</a:t>
                      </a:r>
                      <a:r>
                        <a:rPr lang="en-US" sz="2499">
                          <a:solidFill>
                            <a:srgbClr val="000000"/>
                          </a:solidFill>
                          <a:latin typeface="Arimo"/>
                          <a:ea typeface="Arimo"/>
                          <a:cs typeface="Arimo"/>
                          <a:sym typeface="Arimo"/>
                        </a:rPr>
                        <a:t> → </a:t>
                      </a:r>
                      <a:r>
                        <a:rPr lang="en-US" sz="2499" b="1">
                          <a:solidFill>
                            <a:srgbClr val="000000"/>
                          </a:solidFill>
                          <a:latin typeface="Arimo Bold"/>
                          <a:ea typeface="Arimo Bold"/>
                          <a:cs typeface="Arimo Bold"/>
                          <a:sym typeface="Arimo Bold"/>
                        </a:rPr>
                        <a:t>Tạo video (Giáo viên)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DM Sans"/>
                          <a:ea typeface="DM Sans"/>
                          <a:cs typeface="DM Sans"/>
                          <a:sym typeface="DM Sans"/>
                        </a:rPr>
                        <a:t>Giáo viên đăng tải video ôn tập lên và nguồn link từ youtube</a:t>
                      </a:r>
                      <a:endParaRPr lang="en-US" sz="1100"/>
                    </a:p>
                    <a:p>
                      <a:pPr algn="just">
                        <a:lnSpc>
                          <a:spcPts val="34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8289">
                <a:tc>
                  <a:txBody>
                    <a:bodyPr/>
                    <a:lstStyle/>
                    <a:p>
                      <a:pPr algn="just">
                        <a:lnSpc>
                          <a:spcPts val="3499"/>
                        </a:lnSpc>
                        <a:defRPr/>
                      </a:pPr>
                      <a:r>
                        <a:rPr lang="en-US" sz="2499" b="1">
                          <a:solidFill>
                            <a:srgbClr val="000000"/>
                          </a:solidFill>
                          <a:latin typeface="Arimo Bold"/>
                          <a:ea typeface="Arimo Bold"/>
                          <a:cs typeface="Arimo Bold"/>
                          <a:sym typeface="Arimo Bold"/>
                        </a:rPr>
                        <a:t>Xem xếp hạng (học sinh)</a:t>
                      </a:r>
                      <a:r>
                        <a:rPr lang="en-US" sz="2499">
                          <a:solidFill>
                            <a:srgbClr val="000000"/>
                          </a:solidFill>
                          <a:latin typeface="Arimo"/>
                          <a:ea typeface="Arimo"/>
                          <a:cs typeface="Arimo"/>
                          <a:sym typeface="Arimo"/>
                        </a:rPr>
                        <a:t> → Cập nhật bảng xếp hạng</a:t>
                      </a:r>
                      <a:r>
                        <a:rPr lang="en-US" sz="2499" b="1">
                          <a:solidFill>
                            <a:srgbClr val="000000"/>
                          </a:solidFill>
                          <a:latin typeface="Arimo Bold"/>
                          <a:ea typeface="Arimo Bold"/>
                          <a:cs typeface="Arimo Bold"/>
                          <a:sym typeface="Arimo Bold"/>
                        </a:rPr>
                        <a:t> (Hệ thống)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3499"/>
                        </a:lnSpc>
                        <a:defRPr/>
                      </a:pPr>
                      <a:r>
                        <a:rPr lang="en-US" sz="2499">
                          <a:solidFill>
                            <a:srgbClr val="000000"/>
                          </a:solidFill>
                          <a:latin typeface="Arimo"/>
                          <a:ea typeface="Arimo"/>
                          <a:cs typeface="Arimo"/>
                          <a:sym typeface="Arimo"/>
                        </a:rPr>
                        <a:t>Hệ thống thu thập dữ liệu các bài kiểm tra và tạo trung bình cộng so sánh các tài khoản học sinh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21632" y="771525"/>
            <a:ext cx="12621934" cy="1072515"/>
          </a:xfrm>
          <a:prstGeom prst="rect">
            <a:avLst/>
          </a:prstGeom>
        </p:spPr>
        <p:txBody>
          <a:bodyPr lIns="0" tIns="0" rIns="0" bIns="0" rtlCol="0" anchor="t">
            <a:spAutoFit/>
          </a:bodyPr>
          <a:lstStyle/>
          <a:p>
            <a:pPr algn="l">
              <a:lnSpc>
                <a:spcPts val="7559"/>
              </a:lnSpc>
            </a:pPr>
            <a:r>
              <a:rPr lang="en-US" sz="5400" b="1">
                <a:solidFill>
                  <a:srgbClr val="343434"/>
                </a:solidFill>
                <a:latin typeface="Cooper Hewitt Bold"/>
                <a:ea typeface="Cooper Hewitt Bold"/>
                <a:cs typeface="Cooper Hewitt Bold"/>
                <a:sym typeface="Cooper Hewitt Bold"/>
              </a:rPr>
              <a:t>3.MỐI QUAN HỆ GIỮA CÁC CA SỬ DỤNG</a:t>
            </a:r>
          </a:p>
        </p:txBody>
      </p:sp>
      <p:sp>
        <p:nvSpPr>
          <p:cNvPr id="8" name="TextBox 8"/>
          <p:cNvSpPr txBox="1"/>
          <p:nvPr/>
        </p:nvSpPr>
        <p:spPr>
          <a:xfrm>
            <a:off x="12743566"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HOME</a:t>
            </a:r>
          </a:p>
        </p:txBody>
      </p:sp>
      <p:sp>
        <p:nvSpPr>
          <p:cNvPr id="9" name="TextBox 9"/>
          <p:cNvSpPr txBox="1"/>
          <p:nvPr/>
        </p:nvSpPr>
        <p:spPr>
          <a:xfrm>
            <a:off x="13799349" y="1111629"/>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SERVICE</a:t>
            </a:r>
          </a:p>
        </p:txBody>
      </p:sp>
      <p:sp>
        <p:nvSpPr>
          <p:cNvPr id="10" name="TextBox 10"/>
          <p:cNvSpPr txBox="1"/>
          <p:nvPr/>
        </p:nvSpPr>
        <p:spPr>
          <a:xfrm>
            <a:off x="14818210" y="1111629"/>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ABOUT US</a:t>
            </a:r>
          </a:p>
        </p:txBody>
      </p:sp>
      <p:sp>
        <p:nvSpPr>
          <p:cNvPr id="11" name="TextBox 11"/>
          <p:cNvSpPr txBox="1"/>
          <p:nvPr/>
        </p:nvSpPr>
        <p:spPr>
          <a:xfrm>
            <a:off x="15923945" y="1111629"/>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343434"/>
                </a:solidFill>
                <a:latin typeface="DM Sans"/>
                <a:ea typeface="DM Sans"/>
                <a:cs typeface="DM Sans"/>
                <a:sym typeface="DM Sans"/>
              </a:rPr>
              <a:t>CONTACT US</a:t>
            </a:r>
          </a:p>
        </p:txBody>
      </p:sp>
      <p:sp>
        <p:nvSpPr>
          <p:cNvPr id="12" name="TextBox 12"/>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a:solidFill>
                  <a:srgbClr val="343434"/>
                </a:solidFill>
                <a:latin typeface="DM Sans Bold"/>
                <a:ea typeface="DM Sans Bold"/>
                <a:cs typeface="DM Sans Bold"/>
                <a:sym typeface="DM Sans Bold"/>
              </a:rPr>
              <a:t>Page 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1693</Words>
  <Application>Microsoft Office PowerPoint</Application>
  <PresentationFormat>Custom</PresentationFormat>
  <Paragraphs>271</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DM Sans Bold</vt:lpstr>
      <vt:lpstr>Arimo Bold</vt:lpstr>
      <vt:lpstr>Cooper Hewitt Bold</vt:lpstr>
      <vt:lpstr>Arial Unicode</vt:lpstr>
      <vt:lpstr>Calibri</vt:lpstr>
      <vt:lpstr>Cooper Hewitt</vt:lpstr>
      <vt:lpstr>Arial</vt:lpstr>
      <vt:lpstr>DM Sans</vt:lpstr>
      <vt:lpstr>Arimo</vt:lpstr>
      <vt:lpstr>Arial Unicode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chuyên đề 2</dc:title>
  <cp:lastModifiedBy>hai jonh</cp:lastModifiedBy>
  <cp:revision>2</cp:revision>
  <dcterms:created xsi:type="dcterms:W3CDTF">2006-08-16T00:00:00Z</dcterms:created>
  <dcterms:modified xsi:type="dcterms:W3CDTF">2025-12-17T06:47:24Z</dcterms:modified>
  <dc:identifier>DAG7ryDB_Mo</dc:identifier>
</cp:coreProperties>
</file>